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wmf" ContentType="image/x-wmf"/>
  <Default Extension="png" ContentType="image/png"/>
  <Default Extension="rels" ContentType="application/vnd.openxmlformats-package.relationships+xml"/>
  <Default Extension="bin" ContentType="application/vnd.openxmlformats-officedocument.oleObject"/>
  <Override PartName="/ppt/notesSlides/notesSlide10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6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7.xml" ContentType="application/vnd.openxmlformats-officedocument.presentationml.slide+xml"/>
  <Override PartName="/ppt/slides/slide4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2.xml" ContentType="application/vnd.openxmlformats-officedocument.presentationml.slide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5.xml" ContentType="application/vnd.openxmlformats-officedocument.presentationml.slideLayout+xml"/>
  <Override PartName="/docProps/app.xml" ContentType="application/vnd.openxmlformats-officedocument.extended-properties+xml"/>
  <Override PartName="/ppt/slideLayouts/slideLayout3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4.xml" ContentType="application/vnd.openxmlformats-officedocument.presentationml.slideLayout+xml"/>
  <Override PartName="/ppt/notesMasters/notesMaster1.xml" ContentType="application/vnd.openxmlformats-officedocument.presentationml.notesMaster+xml"/>
  <Override PartName="/ppt/slideLayouts/slideLayout2.xml" ContentType="application/vnd.openxmlformats-officedocument.presentationml.slideLayout+xml"/>
  <Override PartName="/ppt/notesSlides/notesSlide7.xml" ContentType="application/vnd.openxmlformats-officedocument.presentationml.notesSlide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Masters/slideMaster1.xml" ContentType="application/vnd.openxmlformats-officedocument.presentationml.slideMaster+xml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ppt/presentation.xml" ContentType="application/vnd.openxmlformats-officedocument.presentationml.presentation.main+xml"/>
  <Override PartName="/docProps/core.xml" ContentType="application/vnd.openxmlformats-package.core-properties+xml"/>
  <Override PartName="/ppt/notesSlides/notesSlide2.xml" ContentType="application/vnd.openxmlformats-officedocument.presentationml.notesSlide+xml"/>
  <Override PartName="/ppt/tableStyles.xml" ContentType="application/vnd.openxmlformats-officedocument.presentationml.tableStyles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14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 /><Relationship Id="rId16" Type="http://schemas.openxmlformats.org/officeDocument/2006/relationships/tableStyles" Target="tableStyles.xml" /><Relationship Id="rId17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31240369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26159511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782311384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1165667759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22640284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92220559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 ?>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 ?>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 ?>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 ?>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 ?>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 ?>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 ?>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 ?>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 ?>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96719067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490040409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866899286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19776950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1210827250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2056722850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C0F2DBE3-15E9-6C66-76BB-24DB9CA856D3}" type="slidenum">
              <a:rPr/>
              <a:t/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0994404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189143070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2146216938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30169091-06E9-193E-710F-4241DCAF73F8}" type="slidenum">
              <a:rPr/>
              <a:t/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7881968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1115400037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856721169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5BA80E32-35ED-56DD-F79C-6147B734B443}" type="slidenum">
              <a:rPr/>
              <a:t/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77642371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169997729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79830161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67A0F3E9-53A9-A83B-765F-D76118938960}" type="slidenum">
              <a:rPr/>
              <a:t/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56650640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1839910051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820548172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7896C7F5-07F1-A05F-40DC-39F7DBD21DDC}" type="slidenum">
              <a:rPr/>
              <a:t/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4676645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1241009047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208164620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E6DF3A51-12B1-6BAD-59F2-7445788ABF4C}" type="slidenum">
              <a:rPr/>
              <a:t/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60893425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295657174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552823397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E6850E5C-0B01-0772-1E81-C89E1956A3C9}" type="slidenum">
              <a:rPr/>
              <a:t/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87074096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946411762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390232379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79B243E1-D134-E3B0-8449-71AA957D957A}" type="slidenum">
              <a:rPr/>
              <a:t/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71717921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99792234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78249185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380FF1DF-D1BD-AA9F-D612-928207DC46E0}" type="slidenum">
              <a:rPr/>
              <a:t/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52794475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752273859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1053565412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828299890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8652400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35994766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8189062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201581296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55481620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83230552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8249701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87497642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319278921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172442520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35147883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22243995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91146848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569166722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222500993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32909219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56400845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5139132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872844307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75219363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46896160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82742968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413728513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341203448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075076953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422406929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47081340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54363095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635448794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05810798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99139044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210267340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14251993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669691695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19561934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82221671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066635011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119954440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98724009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71905309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077713672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35396119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84103206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801909999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894206609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391440312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897160211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13255594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29364960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468669451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539566527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500382089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303207878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29884182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19477781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01684406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063354847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910342436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86389520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1442306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>
                <a:latin typeface="Avenir Black"/>
                <a:ea typeface="Avenir Black"/>
                <a:cs typeface="Avenir Black"/>
              </a:rPr>
              <a:t>Entity Resolution</a:t>
            </a:r>
            <a:endParaRPr>
              <a:latin typeface="Avenir Black"/>
              <a:cs typeface="Avenir Black"/>
            </a:endParaRPr>
          </a:p>
        </p:txBody>
      </p:sp>
      <p:sp>
        <p:nvSpPr>
          <p:cNvPr id="677891604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r>
              <a:rPr lang="en-US" sz="3600" b="0">
                <a:latin typeface="Avenir Medium"/>
                <a:ea typeface="Avenir Medium"/>
                <a:cs typeface="Avenir Medium"/>
              </a:rPr>
              <a:t>Simon Garrett PhD</a:t>
            </a:r>
            <a:endParaRPr sz="3600" b="0">
              <a:latin typeface="Avenir Medium"/>
              <a:ea typeface="Avenir Medium"/>
              <a:cs typeface="Avenir Medium"/>
            </a:endParaRPr>
          </a:p>
          <a:p>
            <a:pPr>
              <a:defRPr/>
            </a:pPr>
            <a:r>
              <a:rPr lang="en-US" sz="2000" b="0" i="0" u="none" strike="noStrike" cap="none" spc="0">
                <a:solidFill>
                  <a:schemeClr val="tx1"/>
                </a:solidFill>
                <a:latin typeface="Avenir Medium"/>
                <a:ea typeface="Avenir Medium"/>
                <a:cs typeface="Avenir Medium"/>
              </a:rPr>
              <a:t>https://sheridanandbairns.com/</a:t>
            </a:r>
            <a:endParaRPr sz="2000" b="0">
              <a:latin typeface="Avenir Medium"/>
              <a:cs typeface="Avenir Mediu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69051955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>
                <a:latin typeface="Avenir Black"/>
                <a:ea typeface="Avenir Black"/>
                <a:cs typeface="Avenir Black"/>
              </a:rPr>
              <a:t>Conclusion</a:t>
            </a:r>
            <a:endParaRPr>
              <a:latin typeface="Avenir Black"/>
              <a:cs typeface="Avenir Black"/>
            </a:endParaRPr>
          </a:p>
        </p:txBody>
      </p:sp>
      <p:sp>
        <p:nvSpPr>
          <p:cNvPr id="1953348020" name="Content Placeholder 2"/>
          <p:cNvSpPr>
            <a:spLocks noGrp="1"/>
          </p:cNvSpPr>
          <p:nvPr>
            <p:ph sz="half" idx="1"/>
          </p:nvPr>
        </p:nvSpPr>
        <p:spPr bwMode="auto">
          <a:xfrm flipH="0" flipV="0">
            <a:off x="838198" y="1676601"/>
            <a:ext cx="6335232" cy="4351338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normAutofit/>
          </a:bodyPr>
          <a:lstStyle/>
          <a:p>
            <a:pPr lvl="0">
              <a:lnSpc>
                <a:spcPct val="100000"/>
              </a:lnSpc>
              <a:spcBef>
                <a:spcPts val="999"/>
              </a:spcBef>
              <a:spcAft>
                <a:spcPts val="0"/>
              </a:spcAft>
              <a:defRPr/>
            </a:pPr>
            <a:r>
              <a:rPr lang="en-US" sz="2200" b="0" i="0" u="none" strike="noStrike" cap="none" spc="0">
                <a:solidFill>
                  <a:schemeClr val="tx1"/>
                </a:solidFill>
                <a:latin typeface="Avenir Medium"/>
                <a:ea typeface="Avenir Medium"/>
                <a:cs typeface="Avenir Medium"/>
              </a:rPr>
              <a:t>When your phone </a:t>
            </a:r>
            <a:r>
              <a:rPr lang="en-US" sz="2200" b="1" i="0" u="none" strike="noStrike" cap="none" spc="0">
                <a:solidFill>
                  <a:schemeClr val="tx1"/>
                </a:solidFill>
                <a:latin typeface="Avenir Medium"/>
                <a:ea typeface="Avenir Medium"/>
                <a:cs typeface="Avenir Medium"/>
              </a:rPr>
              <a:t>merges </a:t>
            </a:r>
            <a:r>
              <a:rPr lang="en-US" sz="2200" b="0" i="0" u="none" strike="noStrike" cap="none" spc="0">
                <a:solidFill>
                  <a:schemeClr val="tx1"/>
                </a:solidFill>
                <a:latin typeface="Avenir Medium"/>
                <a:ea typeface="Avenir Medium"/>
                <a:cs typeface="Avenir Medium"/>
              </a:rPr>
              <a:t>two copies of John Smith, that's </a:t>
            </a:r>
            <a:r>
              <a:rPr lang="en-US" sz="2200" b="1" i="0" u="none" strike="noStrike" cap="none" spc="0">
                <a:solidFill>
                  <a:schemeClr val="tx1"/>
                </a:solidFill>
                <a:latin typeface="Avenir Medium"/>
                <a:ea typeface="Avenir Medium"/>
                <a:cs typeface="Avenir Medium"/>
              </a:rPr>
              <a:t>entity resolution</a:t>
            </a:r>
            <a:r>
              <a:rPr lang="en-US" sz="2200" b="0" i="0" u="none" strike="noStrike" cap="none" spc="0">
                <a:solidFill>
                  <a:schemeClr val="tx1"/>
                </a:solidFill>
                <a:latin typeface="Avenir Medium"/>
                <a:ea typeface="Avenir Medium"/>
                <a:cs typeface="Avenir Medium"/>
              </a:rPr>
              <a:t>.</a:t>
            </a:r>
            <a:endParaRPr sz="2200" b="0" i="0" u="none" strike="noStrike" cap="none" spc="0">
              <a:solidFill>
                <a:schemeClr val="tx1"/>
              </a:solidFill>
              <a:latin typeface="Avenir Medium"/>
              <a:ea typeface="Avenir Medium"/>
              <a:cs typeface="Avenir Medium"/>
            </a:endParaRPr>
          </a:p>
          <a:p>
            <a:pPr marL="57150" lvl="0" indent="0">
              <a:lnSpc>
                <a:spcPct val="100000"/>
              </a:lnSpc>
              <a:spcBef>
                <a:spcPts val="999"/>
              </a:spcBef>
              <a:spcAft>
                <a:spcPts val="0"/>
              </a:spcAft>
              <a:buFont typeface="Arial"/>
              <a:buNone/>
              <a:defRPr/>
            </a:pPr>
            <a:endParaRPr sz="2200" b="0" i="0" u="none" strike="noStrike" cap="none" spc="0">
              <a:solidFill>
                <a:schemeClr val="tx1"/>
              </a:solidFill>
              <a:latin typeface="Avenir Medium"/>
              <a:ea typeface="Avenir Medium"/>
              <a:cs typeface="Avenir Medium"/>
            </a:endParaRPr>
          </a:p>
          <a:p>
            <a:pPr lvl="0">
              <a:lnSpc>
                <a:spcPct val="100000"/>
              </a:lnSpc>
              <a:spcBef>
                <a:spcPts val="999"/>
              </a:spcBef>
              <a:spcAft>
                <a:spcPts val="0"/>
              </a:spcAft>
              <a:defRPr/>
            </a:pPr>
            <a:r>
              <a:rPr lang="en-US" sz="2200" b="0" i="0" u="none" strike="noStrike" cap="none" spc="0">
                <a:solidFill>
                  <a:schemeClr val="tx1"/>
                </a:solidFill>
                <a:latin typeface="Avenir Medium"/>
                <a:ea typeface="Avenir Medium"/>
                <a:cs typeface="Avenir Medium"/>
              </a:rPr>
              <a:t>When a </a:t>
            </a:r>
            <a:r>
              <a:rPr lang="en-US" sz="2200" b="1" i="0" u="none" strike="noStrike" cap="none" spc="0">
                <a:solidFill>
                  <a:schemeClr val="tx1"/>
                </a:solidFill>
                <a:latin typeface="Avenir Medium"/>
                <a:ea typeface="Avenir Medium"/>
                <a:cs typeface="Avenir Medium"/>
              </a:rPr>
              <a:t>bank </a:t>
            </a:r>
            <a:r>
              <a:rPr lang="en-US" sz="2200" b="0" i="0" u="none" strike="noStrike" cap="none" spc="0">
                <a:solidFill>
                  <a:schemeClr val="tx1"/>
                </a:solidFill>
                <a:latin typeface="Avenir Medium"/>
                <a:ea typeface="Avenir Medium"/>
                <a:cs typeface="Avenir Medium"/>
              </a:rPr>
              <a:t>identifies a </a:t>
            </a:r>
            <a:r>
              <a:rPr lang="en-US" sz="2200" b="0" i="0" u="none" strike="noStrike" cap="none" spc="0">
                <a:solidFill>
                  <a:schemeClr val="tx1"/>
                </a:solidFill>
                <a:latin typeface="Avenir Medium"/>
                <a:ea typeface="Avenir Medium"/>
                <a:cs typeface="Avenir Medium"/>
              </a:rPr>
              <a:t>fraud ring</a:t>
            </a:r>
            <a:r>
              <a:rPr lang="en-US" sz="2200" b="0" i="0" u="none" strike="noStrike" cap="none" spc="0">
                <a:solidFill>
                  <a:schemeClr val="tx1"/>
                </a:solidFill>
                <a:latin typeface="Avenir Medium"/>
                <a:ea typeface="Avenir Medium"/>
                <a:cs typeface="Avenir Medium"/>
              </a:rPr>
              <a:t>, or an </a:t>
            </a:r>
            <a:r>
              <a:rPr lang="en-US" sz="2200" b="1" i="0" u="none" strike="noStrike" cap="none" spc="0">
                <a:solidFill>
                  <a:schemeClr val="tx1"/>
                </a:solidFill>
                <a:latin typeface="Avenir Medium"/>
                <a:ea typeface="Avenir Medium"/>
                <a:cs typeface="Avenir Medium"/>
              </a:rPr>
              <a:t>intelligence analyst</a:t>
            </a:r>
            <a:r>
              <a:rPr lang="en-US" sz="2200" b="0" i="0" u="none" strike="noStrike" cap="none" spc="0">
                <a:solidFill>
                  <a:schemeClr val="tx1"/>
                </a:solidFill>
                <a:latin typeface="Avenir Medium"/>
                <a:ea typeface="Avenir Medium"/>
                <a:cs typeface="Avenir Medium"/>
              </a:rPr>
              <a:t> connects infrastructure to an actor, or a </a:t>
            </a:r>
            <a:r>
              <a:rPr lang="en-US" sz="2200" b="1" i="0" u="none" strike="noStrike" cap="none" spc="0">
                <a:solidFill>
                  <a:schemeClr val="tx1"/>
                </a:solidFill>
                <a:latin typeface="Avenir Medium"/>
                <a:ea typeface="Avenir Medium"/>
                <a:cs typeface="Avenir Medium"/>
              </a:rPr>
              <a:t>cyber team</a:t>
            </a:r>
            <a:r>
              <a:rPr lang="en-US" sz="2200" b="0" i="0" u="none" strike="noStrike" cap="none" spc="0">
                <a:solidFill>
                  <a:schemeClr val="tx1"/>
                </a:solidFill>
                <a:latin typeface="Avenir Medium"/>
                <a:ea typeface="Avenir Medium"/>
                <a:cs typeface="Avenir Medium"/>
              </a:rPr>
              <a:t> links activity across dozens of systems, it's the </a:t>
            </a:r>
            <a:r>
              <a:rPr lang="en-US" sz="2200" b="1" i="0" u="none" strike="noStrike" cap="none" spc="0">
                <a:solidFill>
                  <a:schemeClr val="tx1"/>
                </a:solidFill>
                <a:latin typeface="Avenir Medium"/>
                <a:ea typeface="Avenir Medium"/>
                <a:cs typeface="Avenir Medium"/>
              </a:rPr>
              <a:t>same problem</a:t>
            </a:r>
            <a:r>
              <a:rPr lang="en-US" sz="2200" b="0" i="0" u="none" strike="noStrike" cap="none" spc="0">
                <a:solidFill>
                  <a:schemeClr val="tx1"/>
                </a:solidFill>
                <a:latin typeface="Avenir Medium"/>
                <a:ea typeface="Avenir Medium"/>
                <a:cs typeface="Avenir Medium"/>
              </a:rPr>
              <a:t>.</a:t>
            </a:r>
            <a:endParaRPr sz="2200" b="0" i="0" u="none" strike="noStrike" cap="none" spc="0">
              <a:solidFill>
                <a:schemeClr val="tx1"/>
              </a:solidFill>
              <a:latin typeface="Avenir Medium"/>
              <a:ea typeface="Avenir Medium"/>
              <a:cs typeface="Avenir Medium"/>
            </a:endParaRPr>
          </a:p>
          <a:p>
            <a:pPr marL="57150" lvl="0" indent="0">
              <a:lnSpc>
                <a:spcPct val="100000"/>
              </a:lnSpc>
              <a:spcBef>
                <a:spcPts val="999"/>
              </a:spcBef>
              <a:spcAft>
                <a:spcPts val="0"/>
              </a:spcAft>
              <a:buFont typeface="Arial"/>
              <a:buNone/>
              <a:defRPr/>
            </a:pPr>
            <a:endParaRPr sz="2200" b="0" i="0" u="none" strike="noStrike" cap="none" spc="0">
              <a:solidFill>
                <a:schemeClr val="tx1"/>
              </a:solidFill>
              <a:latin typeface="Avenir Medium"/>
              <a:ea typeface="Avenir Medium"/>
              <a:cs typeface="Avenir Medium"/>
            </a:endParaRPr>
          </a:p>
          <a:p>
            <a:pPr lvl="0">
              <a:lnSpc>
                <a:spcPct val="100000"/>
              </a:lnSpc>
              <a:spcBef>
                <a:spcPts val="999"/>
              </a:spcBef>
              <a:spcAft>
                <a:spcPts val="0"/>
              </a:spcAft>
              <a:defRPr/>
            </a:pPr>
            <a:r>
              <a:rPr lang="en-US" sz="2200" b="0" i="0" u="none" strike="noStrike" cap="none" spc="0">
                <a:solidFill>
                  <a:schemeClr val="tx1"/>
                </a:solidFill>
                <a:latin typeface="Avenir Medium"/>
                <a:ea typeface="Avenir Medium"/>
                <a:cs typeface="Avenir Medium"/>
              </a:rPr>
              <a:t>The difference isn't the mathematics. </a:t>
            </a:r>
            <a:r>
              <a:rPr lang="en-US" sz="2200" b="0" i="0" u="none" strike="noStrike" cap="none" spc="0">
                <a:solidFill>
                  <a:schemeClr val="tx1"/>
                </a:solidFill>
                <a:latin typeface="Avenir Medium"/>
                <a:ea typeface="Avenir Medium"/>
                <a:cs typeface="Avenir Medium"/>
              </a:rPr>
              <a:t>It's the </a:t>
            </a:r>
            <a:r>
              <a:rPr lang="en-US" sz="2200" b="1" i="0" u="none" strike="noStrike" cap="none" spc="0">
                <a:solidFill>
                  <a:schemeClr val="tx1"/>
                </a:solidFill>
                <a:latin typeface="Avenir Medium"/>
                <a:ea typeface="Avenir Medium"/>
                <a:cs typeface="Avenir Medium"/>
              </a:rPr>
              <a:t>scale</a:t>
            </a:r>
            <a:r>
              <a:rPr lang="en-US" sz="2200" b="0" i="0" u="none" strike="noStrike" cap="none" spc="0">
                <a:solidFill>
                  <a:schemeClr val="tx1"/>
                </a:solidFill>
                <a:latin typeface="Avenir Medium"/>
                <a:ea typeface="Avenir Medium"/>
                <a:cs typeface="Avenir Medium"/>
              </a:rPr>
              <a:t>.</a:t>
            </a:r>
            <a:endParaRPr lang="en-US" sz="2400" b="0" i="0" u="none" strike="noStrike" cap="none" spc="0">
              <a:solidFill>
                <a:schemeClr val="tx1"/>
              </a:solidFill>
              <a:latin typeface="Avenir Medium"/>
              <a:ea typeface="Avenir Medium"/>
              <a:cs typeface="Avenir Medium"/>
            </a:endParaRPr>
          </a:p>
        </p:txBody>
      </p:sp>
      <p:sp>
        <p:nvSpPr>
          <p:cNvPr id="998011166" name=""/>
          <p:cNvSpPr txBox="1"/>
          <p:nvPr/>
        </p:nvSpPr>
        <p:spPr bwMode="auto">
          <a:xfrm rot="0" flipH="0" flipV="0">
            <a:off x="8462877" y="3389127"/>
            <a:ext cx="2495160" cy="518519"/>
          </a:xfrm>
          <a:prstGeom prst="rect">
            <a:avLst/>
          </a:prstGeom>
          <a:noFill/>
        </p:spPr>
        <p:txBody>
          <a:bodyPr vertOverflow="overflow" horzOverflow="overflow" vert="horz" wrap="none" lIns="91440" tIns="45720" rIns="91440" bIns="45720" numCol="1" spcCol="0" rtlCol="0" fromWordArt="0" anchor="t" anchorCtr="0" forceAA="0" upright="0" compatLnSpc="0">
            <a:spAutoFit/>
          </a:bodyPr>
          <a:p>
            <a:pPr>
              <a:defRPr/>
            </a:pPr>
            <a:r>
              <a:rPr sz="2800" b="1"/>
              <a:t>QUESTIONS?</a:t>
            </a:r>
            <a:endParaRPr sz="2800" b="1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3348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8011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01790151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>
                <a:latin typeface="Avenir Black"/>
                <a:ea typeface="Avenir Black"/>
                <a:cs typeface="Avenir Black"/>
              </a:rPr>
              <a:t>The ER Problem</a:t>
            </a:r>
            <a:endParaRPr>
              <a:latin typeface="Avenir Black"/>
              <a:cs typeface="Avenir Black"/>
            </a:endParaRPr>
          </a:p>
        </p:txBody>
      </p:sp>
      <p:sp>
        <p:nvSpPr>
          <p:cNvPr id="468780194" name="Content Placeholder 2"/>
          <p:cNvSpPr>
            <a:spLocks noGrp="1"/>
          </p:cNvSpPr>
          <p:nvPr>
            <p:ph sz="half" idx="1"/>
          </p:nvPr>
        </p:nvSpPr>
        <p:spPr bwMode="auto">
          <a:xfrm flipH="0" flipV="0">
            <a:off x="838198" y="1825624"/>
            <a:ext cx="5181599" cy="1220159"/>
          </a:xfrm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normAutofit fontScale="90000" lnSpcReduction="2000"/>
          </a:bodyPr>
          <a:lstStyle/>
          <a:p>
            <a:pPr>
              <a:defRPr/>
            </a:pPr>
            <a:r>
              <a:rPr>
                <a:latin typeface="Avenir Medium"/>
                <a:ea typeface="Avenir Medium"/>
                <a:cs typeface="Avenir Medium"/>
              </a:rPr>
              <a:t>Who has a phone that </a:t>
            </a:r>
            <a:r>
              <a:rPr>
                <a:latin typeface="Avenir Black"/>
                <a:ea typeface="Avenir Black"/>
                <a:cs typeface="Avenir Black"/>
              </a:rPr>
              <a:t>looks something </a:t>
            </a:r>
            <a:r>
              <a:rPr>
                <a:latin typeface="Avenir Medium"/>
                <a:ea typeface="Avenir Medium"/>
                <a:cs typeface="Avenir Medium"/>
              </a:rPr>
              <a:t>like this?</a:t>
            </a:r>
            <a:endParaRPr>
              <a:latin typeface="Avenir Medium"/>
              <a:ea typeface="Avenir Medium"/>
              <a:cs typeface="Avenir Medium"/>
            </a:endParaRPr>
          </a:p>
          <a:p>
            <a:pPr>
              <a:defRPr/>
            </a:pPr>
            <a:endParaRPr>
              <a:latin typeface="Avenir Medium"/>
              <a:ea typeface="Avenir Medium"/>
              <a:cs typeface="Avenir Medium"/>
            </a:endParaRPr>
          </a:p>
        </p:txBody>
      </p:sp>
      <p:sp>
        <p:nvSpPr>
          <p:cNvPr id="223884046" name="Content Placeholder 2"/>
          <p:cNvSpPr>
            <a:spLocks noGrp="1"/>
          </p:cNvSpPr>
          <p:nvPr/>
        </p:nvSpPr>
        <p:spPr bwMode="auto">
          <a:xfrm flipH="0" flipV="0">
            <a:off x="838198" y="3045784"/>
            <a:ext cx="5181599" cy="2328068"/>
          </a:xfrm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normAutofit fontScale="90000" lnSpcReduction="2000"/>
          </a:bodyPr>
          <a:lstStyle>
            <a:lvl1pPr marL="228600" indent="-228600" algn="l" defTabSz="914400" rtl="0">
              <a:lnSpc>
                <a:spcPct val="90000"/>
              </a:lnSpc>
              <a:spcBef>
                <a:spcPts val="999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>
              <a:lnSpc>
                <a:spcPct val="90000"/>
              </a:lnSpc>
              <a:spcBef>
                <a:spcPts val="499"/>
              </a:spcBef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>
              <a:lnSpc>
                <a:spcPct val="90000"/>
              </a:lnSpc>
              <a:spcBef>
                <a:spcPts val="499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>
              <a:lnSpc>
                <a:spcPct val="90000"/>
              </a:lnSpc>
              <a:spcBef>
                <a:spcPts val="499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>
              <a:lnSpc>
                <a:spcPct val="90000"/>
              </a:lnSpc>
              <a:spcBef>
                <a:spcPts val="499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99" indent="-228600" algn="l" defTabSz="914400" rtl="0">
              <a:lnSpc>
                <a:spcPct val="90000"/>
              </a:lnSpc>
              <a:spcBef>
                <a:spcPts val="499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>
              <a:lnSpc>
                <a:spcPct val="90000"/>
              </a:lnSpc>
              <a:spcBef>
                <a:spcPts val="499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>
              <a:lnSpc>
                <a:spcPct val="90000"/>
              </a:lnSpc>
              <a:spcBef>
                <a:spcPts val="499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>
              <a:lnSpc>
                <a:spcPct val="90000"/>
              </a:lnSpc>
              <a:spcBef>
                <a:spcPts val="499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>
              <a:latin typeface="Avenir Medium"/>
              <a:ea typeface="Avenir Medium"/>
              <a:cs typeface="Avenir Medium"/>
            </a:endParaRPr>
          </a:p>
          <a:p>
            <a:pPr>
              <a:defRPr/>
            </a:pPr>
            <a:r>
              <a:rPr>
                <a:latin typeface="Avenir Medium"/>
                <a:ea typeface="Avenir Medium"/>
                <a:cs typeface="Avenir Medium"/>
              </a:rPr>
              <a:t>How many </a:t>
            </a:r>
            <a:r>
              <a:rPr>
                <a:latin typeface="Avenir Black"/>
                <a:ea typeface="Avenir Black"/>
                <a:cs typeface="Avenir Black"/>
              </a:rPr>
              <a:t>unique </a:t>
            </a:r>
            <a:r>
              <a:rPr>
                <a:latin typeface="Avenir Medium"/>
                <a:ea typeface="Avenir Medium"/>
                <a:cs typeface="Avenir Medium"/>
              </a:rPr>
              <a:t>people </a:t>
            </a:r>
            <a:r>
              <a:rPr>
                <a:latin typeface="Avenir Medium"/>
                <a:ea typeface="Avenir Medium"/>
                <a:cs typeface="Avenir Medium"/>
              </a:rPr>
              <a:t>are in this list?</a:t>
            </a:r>
            <a:endParaRPr>
              <a:latin typeface="Avenir Medium"/>
              <a:ea typeface="Avenir Medium"/>
              <a:cs typeface="Avenir Medium"/>
            </a:endParaRPr>
          </a:p>
          <a:p>
            <a:pPr lvl="1">
              <a:defRPr/>
            </a:pPr>
            <a:r>
              <a:rPr>
                <a:latin typeface="Avenir Medium"/>
                <a:ea typeface="Avenir Medium"/>
                <a:cs typeface="Avenir Medium"/>
              </a:rPr>
              <a:t>1</a:t>
            </a:r>
            <a:r>
              <a:rPr>
                <a:latin typeface="Avenir Medium"/>
                <a:ea typeface="Avenir Medium"/>
                <a:cs typeface="Avenir Medium"/>
              </a:rPr>
              <a:t> ?</a:t>
            </a:r>
            <a:endParaRPr>
              <a:latin typeface="Avenir Medium"/>
              <a:ea typeface="Avenir Medium"/>
              <a:cs typeface="Avenir Medium"/>
            </a:endParaRPr>
          </a:p>
          <a:p>
            <a:pPr lvl="1">
              <a:defRPr/>
            </a:pPr>
            <a:r>
              <a:rPr>
                <a:latin typeface="Avenir Medium"/>
                <a:ea typeface="Avenir Medium"/>
                <a:cs typeface="Avenir Medium"/>
              </a:rPr>
              <a:t>9 </a:t>
            </a:r>
            <a:r>
              <a:rPr>
                <a:latin typeface="Avenir Medium"/>
                <a:ea typeface="Avenir Medium"/>
                <a:cs typeface="Avenir Medium"/>
              </a:rPr>
              <a:t>?</a:t>
            </a:r>
            <a:endParaRPr>
              <a:latin typeface="Avenir Medium"/>
              <a:ea typeface="Avenir Medium"/>
              <a:cs typeface="Avenir Medium"/>
            </a:endParaRPr>
          </a:p>
          <a:p>
            <a:pPr lvl="1">
              <a:defRPr/>
            </a:pPr>
            <a:r>
              <a:rPr>
                <a:latin typeface="Avenir Medium"/>
                <a:ea typeface="Avenir Medium"/>
                <a:cs typeface="Avenir Medium"/>
              </a:rPr>
              <a:t>Nobody knows </a:t>
            </a:r>
            <a:r>
              <a:rPr>
                <a:latin typeface="Avenir Medium"/>
                <a:ea typeface="Avenir Medium"/>
                <a:cs typeface="Avenir Medium"/>
              </a:rPr>
              <a:t>?</a:t>
            </a:r>
            <a:endParaRPr>
              <a:latin typeface="Avenir Medium"/>
              <a:ea typeface="Avenir Medium"/>
              <a:cs typeface="Avenir Medium"/>
            </a:endParaRPr>
          </a:p>
        </p:txBody>
      </p:sp>
      <p:pic>
        <p:nvPicPr>
          <p:cNvPr id="119600029" name=""/>
          <p:cNvPicPr>
            <a:picLocks noChangeAspect="1"/>
          </p:cNvPicPr>
          <p:nvPr/>
        </p:nvPicPr>
        <p:blipFill rotWithShape="1">
          <a:blip r:embed="rId3"/>
          <a:stretch/>
        </p:blipFill>
        <p:spPr bwMode="auto">
          <a:xfrm flipH="0" flipV="0">
            <a:off x="7736357" y="264706"/>
            <a:ext cx="3019165" cy="636331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780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884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55004061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>
                <a:latin typeface="Avenir Black"/>
                <a:ea typeface="Avenir Black"/>
                <a:cs typeface="Avenir Black"/>
              </a:rPr>
              <a:t>Simple Matching Fails</a:t>
            </a:r>
            <a:endParaRPr>
              <a:latin typeface="Avenir Black"/>
              <a:cs typeface="Avenir Black"/>
            </a:endParaRPr>
          </a:p>
        </p:txBody>
      </p:sp>
      <p:sp>
        <p:nvSpPr>
          <p:cNvPr id="2110122387" name="Content Placeholder 2"/>
          <p:cNvSpPr>
            <a:spLocks noGrp="1"/>
          </p:cNvSpPr>
          <p:nvPr>
            <p:ph sz="half" idx="1"/>
          </p:nvPr>
        </p:nvSpPr>
        <p:spPr bwMode="auto"/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normAutofit fontScale="95000" lnSpcReduction="1000"/>
          </a:bodyPr>
          <a:lstStyle/>
          <a:p>
            <a:pPr>
              <a:lnSpc>
                <a:spcPct val="100000"/>
              </a:lnSpc>
              <a:spcBef>
                <a:spcPts val="999"/>
              </a:spcBef>
              <a:spcAft>
                <a:spcPts val="0"/>
              </a:spcAft>
              <a:defRPr/>
            </a:pPr>
            <a:r>
              <a:rPr sz="2000" b="1">
                <a:latin typeface="Avenir Medium"/>
                <a:ea typeface="Avenir Medium"/>
                <a:cs typeface="Avenir Medium"/>
              </a:rPr>
              <a:t>1</a:t>
            </a:r>
            <a:r>
              <a:rPr sz="2000">
                <a:latin typeface="Avenir Medium"/>
                <a:ea typeface="Avenir Medium"/>
                <a:cs typeface="Avenir Medium"/>
              </a:rPr>
              <a:t> </a:t>
            </a:r>
            <a:r>
              <a:rPr sz="2000" b="1">
                <a:latin typeface="Avenir Medium"/>
                <a:ea typeface="Avenir Medium"/>
                <a:cs typeface="Avenir Medium"/>
              </a:rPr>
              <a:t>– Both “John Smith”</a:t>
            </a:r>
            <a:r>
              <a:rPr sz="2000">
                <a:latin typeface="Avenir Medium"/>
                <a:ea typeface="Avenir Medium"/>
                <a:cs typeface="Avenir Medium"/>
              </a:rPr>
              <a:t>: could easily be the same person.</a:t>
            </a:r>
            <a:endParaRPr sz="2000">
              <a:latin typeface="Avenir Medium"/>
              <a:ea typeface="Avenir Medium"/>
              <a:cs typeface="Avenir Medium"/>
            </a:endParaRPr>
          </a:p>
          <a:p>
            <a:pPr>
              <a:lnSpc>
                <a:spcPct val="100000"/>
              </a:lnSpc>
              <a:spcBef>
                <a:spcPts val="999"/>
              </a:spcBef>
              <a:spcAft>
                <a:spcPts val="0"/>
              </a:spcAft>
              <a:defRPr/>
            </a:pPr>
            <a:r>
              <a:rPr sz="2000" b="1">
                <a:latin typeface="Avenir Medium"/>
                <a:ea typeface="Avenir Medium"/>
                <a:cs typeface="Avenir Medium"/>
              </a:rPr>
              <a:t>2</a:t>
            </a:r>
            <a:r>
              <a:rPr sz="2000">
                <a:latin typeface="Avenir Medium"/>
                <a:ea typeface="Avenir Medium"/>
                <a:cs typeface="Avenir Medium"/>
              </a:rPr>
              <a:t> </a:t>
            </a:r>
            <a:r>
              <a:rPr sz="2000" b="1">
                <a:latin typeface="Avenir Medium"/>
                <a:ea typeface="Avenir Medium"/>
                <a:cs typeface="Avenir Medium"/>
              </a:rPr>
              <a:t>– Variants</a:t>
            </a:r>
            <a:r>
              <a:rPr sz="2000">
                <a:latin typeface="Avenir Medium"/>
                <a:ea typeface="Avenir Medium"/>
                <a:cs typeface="Avenir Medium"/>
              </a:rPr>
              <a:t>: Could still be the same person</a:t>
            </a:r>
            <a:endParaRPr sz="2000">
              <a:latin typeface="Avenir Medium"/>
              <a:ea typeface="Avenir Medium"/>
              <a:cs typeface="Avenir Medium"/>
            </a:endParaRPr>
          </a:p>
          <a:p>
            <a:pPr>
              <a:lnSpc>
                <a:spcPct val="100000"/>
              </a:lnSpc>
              <a:spcBef>
                <a:spcPts val="999"/>
              </a:spcBef>
              <a:spcAft>
                <a:spcPts val="0"/>
              </a:spcAft>
              <a:defRPr/>
            </a:pPr>
            <a:r>
              <a:rPr sz="2000" b="1">
                <a:latin typeface="Avenir Medium"/>
                <a:ea typeface="Avenir Medium"/>
                <a:cs typeface="Avenir Medium"/>
              </a:rPr>
              <a:t>3</a:t>
            </a:r>
            <a:r>
              <a:rPr sz="2000">
                <a:latin typeface="Avenir Medium"/>
                <a:ea typeface="Avenir Medium"/>
                <a:cs typeface="Avenir Medium"/>
              </a:rPr>
              <a:t> </a:t>
            </a:r>
            <a:r>
              <a:rPr sz="2000" b="1">
                <a:latin typeface="Avenir Medium"/>
                <a:ea typeface="Avenir Medium"/>
                <a:cs typeface="Avenir Medium"/>
              </a:rPr>
              <a:t>– More information</a:t>
            </a:r>
            <a:r>
              <a:rPr sz="2000">
                <a:latin typeface="Avenir Medium"/>
                <a:ea typeface="Avenir Medium"/>
                <a:cs typeface="Avenir Medium"/>
              </a:rPr>
              <a:t>: now it’s less likely that the two John Smith’s are the same person. Or is it one person with two addresses?</a:t>
            </a:r>
            <a:br>
              <a:rPr sz="2000">
                <a:latin typeface="Avenir Medium"/>
                <a:ea typeface="Avenir Medium"/>
                <a:cs typeface="Avenir Medium"/>
              </a:rPr>
            </a:br>
            <a:endParaRPr sz="2000">
              <a:latin typeface="Avenir Medium"/>
              <a:ea typeface="Avenir Medium"/>
              <a:cs typeface="Avenir Medium"/>
            </a:endParaRPr>
          </a:p>
          <a:p>
            <a:pPr>
              <a:lnSpc>
                <a:spcPct val="100000"/>
              </a:lnSpc>
              <a:spcAft>
                <a:spcPts val="0"/>
              </a:spcAft>
              <a:defRPr/>
            </a:pPr>
            <a:r>
              <a:rPr sz="1800" b="1">
                <a:latin typeface="Avenir Medium"/>
                <a:ea typeface="Avenir Medium"/>
                <a:cs typeface="Avenir Medium"/>
              </a:rPr>
              <a:t>If we get it wrong</a:t>
            </a:r>
            <a:r>
              <a:rPr sz="1800">
                <a:latin typeface="Avenir Medium"/>
                <a:ea typeface="Avenir Medium"/>
                <a:cs typeface="Avenir Medium"/>
              </a:rPr>
              <a:t> in Cyber or NatSec, we either have: </a:t>
            </a:r>
            <a:endParaRPr sz="1800">
              <a:latin typeface="Avenir Medium"/>
              <a:ea typeface="Avenir Medium"/>
              <a:cs typeface="Avenir Medium"/>
            </a:endParaRPr>
          </a:p>
          <a:p>
            <a:pPr lvl="1">
              <a:lnSpc>
                <a:spcPct val="100000"/>
              </a:lnSpc>
              <a:spcAft>
                <a:spcPts val="0"/>
              </a:spcAft>
              <a:defRPr/>
            </a:pPr>
            <a:r>
              <a:rPr sz="1800">
                <a:latin typeface="Avenir Medium"/>
                <a:ea typeface="Avenir Medium"/>
                <a:cs typeface="Avenir Medium"/>
              </a:rPr>
              <a:t>a </a:t>
            </a:r>
            <a:r>
              <a:rPr sz="1800" b="1">
                <a:latin typeface="Avenir Medium"/>
                <a:ea typeface="Avenir Medium"/>
                <a:cs typeface="Avenir Medium"/>
              </a:rPr>
              <a:t>false positive</a:t>
            </a:r>
            <a:r>
              <a:rPr sz="1800">
                <a:latin typeface="Avenir Medium"/>
                <a:ea typeface="Avenir Medium"/>
                <a:cs typeface="Avenir Medium"/>
              </a:rPr>
              <a:t> (an innocent person is investigated</a:t>
            </a:r>
            <a:endParaRPr sz="1800">
              <a:latin typeface="Avenir Medium"/>
              <a:ea typeface="Avenir Medium"/>
              <a:cs typeface="Avenir Medium"/>
            </a:endParaRPr>
          </a:p>
          <a:p>
            <a:pPr lvl="1">
              <a:lnSpc>
                <a:spcPct val="100000"/>
              </a:lnSpc>
              <a:spcAft>
                <a:spcPts val="0"/>
              </a:spcAft>
              <a:defRPr/>
            </a:pPr>
            <a:r>
              <a:rPr sz="1800">
                <a:latin typeface="Avenir Medium"/>
                <a:ea typeface="Avenir Medium"/>
                <a:cs typeface="Avenir Medium"/>
              </a:rPr>
              <a:t>a </a:t>
            </a:r>
            <a:r>
              <a:rPr sz="1800" b="1">
                <a:latin typeface="Avenir Medium"/>
                <a:ea typeface="Avenir Medium"/>
                <a:cs typeface="Avenir Medium"/>
              </a:rPr>
              <a:t>false negative</a:t>
            </a:r>
            <a:r>
              <a:rPr sz="1800">
                <a:latin typeface="Avenir Medium"/>
                <a:ea typeface="Avenir Medium"/>
                <a:cs typeface="Avenir Medium"/>
              </a:rPr>
              <a:t> (an attacker is hidden)</a:t>
            </a:r>
            <a:endParaRPr sz="1800">
              <a:latin typeface="Avenir Medium"/>
              <a:ea typeface="Avenir Medium"/>
              <a:cs typeface="Avenir Medium"/>
            </a:endParaRPr>
          </a:p>
        </p:txBody>
      </p:sp>
      <p:sp>
        <p:nvSpPr>
          <p:cNvPr id="1068590448" name=""/>
          <p:cNvSpPr txBox="1"/>
          <p:nvPr/>
        </p:nvSpPr>
        <p:spPr bwMode="auto">
          <a:xfrm rot="0" flipH="0" flipV="0">
            <a:off x="6830399" y="1857375"/>
            <a:ext cx="3942991" cy="366119"/>
          </a:xfrm>
          <a:prstGeom prst="rect">
            <a:avLst/>
          </a:prstGeom>
          <a:noFill/>
        </p:spPr>
        <p:txBody>
          <a:bodyPr vertOverflow="overflow" horzOverflow="overflow" vert="horz" wrap="none" lIns="91440" tIns="45720" rIns="91440" bIns="45720" numCol="1" spcCol="0" rtlCol="0" fromWordArt="0" anchor="t" anchorCtr="0" forceAA="0" upright="0" compatLnSpc="0">
            <a:spAutoFit/>
          </a:bodyPr>
          <a:p>
            <a:pPr>
              <a:defRPr/>
            </a:pPr>
            <a:r>
              <a:rPr b="1"/>
              <a:t>Record A 		Record B</a:t>
            </a:r>
            <a:endParaRPr b="1"/>
          </a:p>
        </p:txBody>
      </p:sp>
      <p:cxnSp>
        <p:nvCxnSpPr>
          <p:cNvPr id="895095093" name=""/>
          <p:cNvCxnSpPr/>
          <p:nvPr/>
        </p:nvCxnSpPr>
        <p:spPr bwMode="auto">
          <a:xfrm flipH="0" flipV="1">
            <a:off x="6858974" y="2219324"/>
            <a:ext cx="3895723" cy="0"/>
          </a:xfrm>
          <a:prstGeom prst="line">
            <a:avLst/>
          </a:prstGeom>
        </p:spPr>
        <p:style>
          <a:lnRef idx="1">
            <a:schemeClr val="accent1">
              <a:shade val="50000"/>
            </a:schemeClr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26264860" name=""/>
          <p:cNvSpPr txBox="1"/>
          <p:nvPr/>
        </p:nvSpPr>
        <p:spPr bwMode="auto">
          <a:xfrm rot="0" flipH="0" flipV="0">
            <a:off x="6811349" y="2486024"/>
            <a:ext cx="4070351" cy="366119"/>
          </a:xfrm>
          <a:prstGeom prst="rect">
            <a:avLst/>
          </a:prstGeom>
          <a:noFill/>
        </p:spPr>
        <p:txBody>
          <a:bodyPr vertOverflow="overflow" horzOverflow="overflow" vert="horz" wrap="none" lIns="91440" tIns="45720" rIns="91440" bIns="45720" numCol="1" spcCol="0" rtlCol="0" fromWordArt="0" anchor="t" anchorCtr="0" forceAA="0" upright="0" compatLnSpc="0">
            <a:spAutoFit/>
          </a:bodyPr>
          <a:p>
            <a:pPr>
              <a:defRPr/>
            </a:pPr>
            <a:r>
              <a:rPr/>
              <a:t>John Smith		John Smith</a:t>
            </a:r>
            <a:endParaRPr/>
          </a:p>
        </p:txBody>
      </p:sp>
      <p:sp>
        <p:nvSpPr>
          <p:cNvPr id="77321602" name=""/>
          <p:cNvSpPr txBox="1"/>
          <p:nvPr/>
        </p:nvSpPr>
        <p:spPr bwMode="auto">
          <a:xfrm rot="0" flipH="0" flipV="0">
            <a:off x="6811349" y="3015254"/>
            <a:ext cx="4083411" cy="366119"/>
          </a:xfrm>
          <a:prstGeom prst="rect">
            <a:avLst/>
          </a:prstGeom>
          <a:noFill/>
        </p:spPr>
        <p:txBody>
          <a:bodyPr vertOverflow="overflow" horzOverflow="overflow" vert="horz" wrap="none" lIns="91440" tIns="45720" rIns="91440" bIns="45720" numCol="1" spcCol="0" rtlCol="0" fromWordArt="0" anchor="t" anchorCtr="0" forceAA="0" upright="0" compatLnSpc="0">
            <a:spAutoFit/>
          </a:bodyPr>
          <a:p>
            <a:pPr>
              <a:defRPr/>
            </a:pPr>
            <a:r>
              <a:rPr/>
              <a:t>Jon Smyth		Jonathan S</a:t>
            </a:r>
            <a:endParaRPr/>
          </a:p>
        </p:txBody>
      </p:sp>
      <p:sp>
        <p:nvSpPr>
          <p:cNvPr id="355232491" name=""/>
          <p:cNvSpPr txBox="1"/>
          <p:nvPr/>
        </p:nvSpPr>
        <p:spPr bwMode="auto">
          <a:xfrm rot="0" flipH="0" flipV="0">
            <a:off x="6794137" y="3492298"/>
            <a:ext cx="4870670" cy="366119"/>
          </a:xfrm>
          <a:prstGeom prst="rect">
            <a:avLst/>
          </a:prstGeom>
          <a:noFill/>
        </p:spPr>
        <p:txBody>
          <a:bodyPr vertOverflow="overflow" horzOverflow="overflow" vert="horz" wrap="none" lIns="91440" tIns="45720" rIns="91440" bIns="45720" numCol="1" spcCol="0" rtlCol="0" fromWordArt="0" anchor="t" anchorCtr="0" forceAA="0" upright="0" compatLnSpc="0">
            <a:spAutoFit/>
          </a:bodyPr>
          <a:p>
            <a:pPr>
              <a:defRPr/>
            </a:pPr>
            <a:r>
              <a:rPr/>
              <a:t>John Smith, Bristol	John Smith, Cardiff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6264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321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232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28434041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>
                <a:latin typeface="Avenir Black"/>
                <a:ea typeface="Avenir Black"/>
                <a:cs typeface="Avenir Black"/>
              </a:rPr>
              <a:t>Scaling</a:t>
            </a:r>
            <a:endParaRPr>
              <a:latin typeface="Avenir Black"/>
              <a:cs typeface="Avenir Black"/>
            </a:endParaRPr>
          </a:p>
        </p:txBody>
      </p:sp>
      <p:sp>
        <p:nvSpPr>
          <p:cNvPr id="1475007102" name="Content Placeholder 2"/>
          <p:cNvSpPr>
            <a:spLocks noGrp="1"/>
          </p:cNvSpPr>
          <p:nvPr>
            <p:ph sz="half" idx="1"/>
          </p:nvPr>
        </p:nvSpPr>
        <p:spPr bwMode="auto">
          <a:xfrm flipH="0" flipV="0">
            <a:off x="838199" y="1825624"/>
            <a:ext cx="5181599" cy="3114084"/>
          </a:xfrm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normAutofit fontScale="85000" lnSpcReduction="3000"/>
          </a:bodyPr>
          <a:lstStyle/>
          <a:p>
            <a:pPr>
              <a:lnSpc>
                <a:spcPct val="100000"/>
              </a:lnSpc>
              <a:spcBef>
                <a:spcPts val="999"/>
              </a:spcBef>
              <a:spcAft>
                <a:spcPts val="0"/>
              </a:spcAft>
              <a:defRPr/>
            </a:pPr>
            <a:r>
              <a:rPr sz="2000" b="1">
                <a:latin typeface="Avenir Medium"/>
                <a:ea typeface="Avenir Medium"/>
                <a:cs typeface="Avenir Medium"/>
              </a:rPr>
              <a:t>Phone</a:t>
            </a:r>
            <a:r>
              <a:rPr sz="2000">
                <a:latin typeface="Avenir Medium"/>
                <a:ea typeface="Avenir Medium"/>
                <a:cs typeface="Avenir Medium"/>
              </a:rPr>
              <a:t>: 100s of records. One hyper-focused person can fix it, in principle</a:t>
            </a:r>
            <a:endParaRPr sz="2000">
              <a:latin typeface="Avenir Medium"/>
              <a:ea typeface="Avenir Medium"/>
              <a:cs typeface="Avenir Medium"/>
            </a:endParaRPr>
          </a:p>
          <a:p>
            <a:pPr>
              <a:lnSpc>
                <a:spcPct val="100000"/>
              </a:lnSpc>
              <a:spcBef>
                <a:spcPts val="999"/>
              </a:spcBef>
              <a:spcAft>
                <a:spcPts val="0"/>
              </a:spcAft>
              <a:defRPr/>
            </a:pPr>
            <a:r>
              <a:rPr sz="2000" b="1">
                <a:latin typeface="Avenir Medium"/>
                <a:ea typeface="Avenir Medium"/>
                <a:cs typeface="Avenir Medium"/>
              </a:rPr>
              <a:t>CRM</a:t>
            </a:r>
            <a:r>
              <a:rPr sz="2000">
                <a:latin typeface="Avenir Medium"/>
                <a:ea typeface="Avenir Medium"/>
                <a:cs typeface="Avenir Medium"/>
              </a:rPr>
              <a:t>: 1,000s of records. Possible, maybe, to code something that filters to a smaller number for a human to deal with</a:t>
            </a:r>
            <a:endParaRPr sz="2000">
              <a:latin typeface="Avenir Medium"/>
              <a:ea typeface="Avenir Medium"/>
              <a:cs typeface="Avenir Medium"/>
            </a:endParaRPr>
          </a:p>
          <a:p>
            <a:pPr>
              <a:lnSpc>
                <a:spcPct val="100000"/>
              </a:lnSpc>
              <a:spcBef>
                <a:spcPts val="999"/>
              </a:spcBef>
              <a:spcAft>
                <a:spcPts val="0"/>
              </a:spcAft>
              <a:defRPr/>
            </a:pPr>
            <a:r>
              <a:rPr sz="2000" b="1">
                <a:latin typeface="Avenir Medium"/>
                <a:ea typeface="Avenir Medium"/>
                <a:cs typeface="Avenir Medium"/>
              </a:rPr>
              <a:t>Customer DB</a:t>
            </a:r>
            <a:r>
              <a:rPr sz="2000">
                <a:latin typeface="Avenir Medium"/>
                <a:ea typeface="Avenir Medium"/>
                <a:cs typeface="Avenir Medium"/>
              </a:rPr>
              <a:t>: Millions of records. Only a fully automated solution is viable</a:t>
            </a:r>
            <a:endParaRPr sz="2000">
              <a:latin typeface="Avenir Medium"/>
              <a:ea typeface="Avenir Medium"/>
              <a:cs typeface="Avenir Medium"/>
            </a:endParaRPr>
          </a:p>
          <a:p>
            <a:pPr>
              <a:lnSpc>
                <a:spcPct val="100000"/>
              </a:lnSpc>
              <a:spcBef>
                <a:spcPts val="999"/>
              </a:spcBef>
              <a:spcAft>
                <a:spcPts val="0"/>
              </a:spcAft>
              <a:defRPr/>
            </a:pPr>
            <a:r>
              <a:rPr sz="2000" b="1">
                <a:latin typeface="Avenir Medium"/>
                <a:ea typeface="Avenir Medium"/>
                <a:cs typeface="Avenir Medium"/>
              </a:rPr>
              <a:t>UK Gov:</a:t>
            </a:r>
            <a:r>
              <a:rPr sz="2000">
                <a:latin typeface="Avenir Medium"/>
                <a:ea typeface="Avenir Medium"/>
                <a:cs typeface="Avenir Medium"/>
              </a:rPr>
              <a:t> Billion+ records. Even checking correctness of the automated system is a problem.</a:t>
            </a:r>
            <a:endParaRPr sz="2000">
              <a:latin typeface="Avenir Medium"/>
              <a:ea typeface="Avenir Medium"/>
              <a:cs typeface="Avenir Medium"/>
            </a:endParaRPr>
          </a:p>
        </p:txBody>
      </p:sp>
      <p:sp>
        <p:nvSpPr>
          <p:cNvPr id="47351356" name=""/>
          <p:cNvSpPr txBox="1"/>
          <p:nvPr/>
        </p:nvSpPr>
        <p:spPr bwMode="auto">
          <a:xfrm rot="0" flipH="0" flipV="0">
            <a:off x="6887549" y="1666321"/>
            <a:ext cx="4809290" cy="423707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spAutoFit/>
          </a:bodyPr>
          <a:p>
            <a:pPr>
              <a:defRPr/>
            </a:pPr>
            <a:r>
              <a:rPr sz="1600">
                <a:latin typeface="Avenir Book"/>
                <a:ea typeface="Avenir Book"/>
                <a:cs typeface="Avenir Book"/>
              </a:rPr>
              <a:t>What’s </a:t>
            </a:r>
            <a:r>
              <a:rPr sz="1600" b="1">
                <a:latin typeface="Avenir Book"/>
                <a:ea typeface="Avenir Book"/>
                <a:cs typeface="Avenir Book"/>
              </a:rPr>
              <a:t>worse </a:t>
            </a:r>
            <a:r>
              <a:rPr sz="1600">
                <a:latin typeface="Avenir Book"/>
                <a:ea typeface="Avenir Book"/>
                <a:cs typeface="Avenir Book"/>
              </a:rPr>
              <a:t>is we may have </a:t>
            </a:r>
            <a:r>
              <a:rPr sz="1600" b="1">
                <a:latin typeface="Avenir Book"/>
                <a:ea typeface="Avenir Book"/>
                <a:cs typeface="Avenir Book"/>
              </a:rPr>
              <a:t>multiple</a:t>
            </a:r>
            <a:endParaRPr sz="1600" b="1">
              <a:latin typeface="Avenir Book"/>
              <a:cs typeface="Avenir Book"/>
            </a:endParaRPr>
          </a:p>
          <a:p>
            <a:pPr>
              <a:defRPr/>
            </a:pPr>
            <a:r>
              <a:rPr sz="1600" b="1">
                <a:latin typeface="Avenir Book"/>
                <a:ea typeface="Avenir Book"/>
                <a:cs typeface="Avenir Book"/>
              </a:rPr>
              <a:t>files, feeds, APIs </a:t>
            </a:r>
            <a:r>
              <a:rPr sz="1600" b="0">
                <a:latin typeface="Avenir Book"/>
                <a:ea typeface="Avenir Book"/>
                <a:cs typeface="Avenir Book"/>
              </a:rPr>
              <a:t>...</a:t>
            </a:r>
            <a:endParaRPr sz="1600" b="0">
              <a:latin typeface="Avenir Book"/>
              <a:cs typeface="Avenir Book"/>
            </a:endParaRPr>
          </a:p>
          <a:p>
            <a:pPr>
              <a:defRPr/>
            </a:pPr>
            <a:endParaRPr sz="1600">
              <a:latin typeface="Avenir Book"/>
              <a:cs typeface="Avenir Book"/>
            </a:endParaRPr>
          </a:p>
          <a:p>
            <a:pPr>
              <a:defRPr/>
            </a:pPr>
            <a:r>
              <a:rPr sz="1600" b="1">
                <a:latin typeface="Avenir Book"/>
                <a:ea typeface="Avenir Book"/>
                <a:cs typeface="Avenir Book"/>
              </a:rPr>
              <a:t>all with different formats</a:t>
            </a:r>
            <a:endParaRPr sz="1600">
              <a:latin typeface="Avenir Book"/>
              <a:cs typeface="Avenir Book"/>
            </a:endParaRPr>
          </a:p>
          <a:p>
            <a:pPr>
              <a:defRPr/>
            </a:pPr>
            <a:endParaRPr sz="1600">
              <a:latin typeface="Avenir Book"/>
              <a:cs typeface="Avenir Book"/>
            </a:endParaRPr>
          </a:p>
          <a:p>
            <a:pPr marL="283879" indent="-283879">
              <a:buFont typeface="Arial"/>
              <a:buChar char="•"/>
              <a:defRPr/>
            </a:pPr>
            <a:r>
              <a:rPr sz="1600">
                <a:latin typeface="Avenir Book"/>
                <a:ea typeface="Avenir Book"/>
                <a:cs typeface="Avenir Book"/>
              </a:rPr>
              <a:t>HR system</a:t>
            </a:r>
            <a:endParaRPr sz="1600">
              <a:latin typeface="Avenir Book"/>
              <a:cs typeface="Avenir Book"/>
            </a:endParaRPr>
          </a:p>
          <a:p>
            <a:pPr marL="283879" indent="-283879">
              <a:buFont typeface="Arial"/>
              <a:buChar char="•"/>
              <a:defRPr/>
            </a:pPr>
            <a:r>
              <a:rPr sz="1600">
                <a:latin typeface="Avenir Book"/>
                <a:ea typeface="Avenir Book"/>
                <a:cs typeface="Avenir Book"/>
              </a:rPr>
              <a:t>VPN logs</a:t>
            </a:r>
            <a:endParaRPr sz="1600">
              <a:latin typeface="Avenir Book"/>
              <a:cs typeface="Avenir Book"/>
            </a:endParaRPr>
          </a:p>
          <a:p>
            <a:pPr marL="283879" indent="-283879">
              <a:buFont typeface="Arial"/>
              <a:buChar char="•"/>
              <a:defRPr/>
            </a:pPr>
            <a:r>
              <a:rPr sz="1600">
                <a:latin typeface="Avenir Book"/>
                <a:ea typeface="Avenir Book"/>
                <a:cs typeface="Avenir Book"/>
              </a:rPr>
              <a:t>Badge access</a:t>
            </a:r>
            <a:endParaRPr sz="1600">
              <a:latin typeface="Avenir Book"/>
              <a:cs typeface="Avenir Book"/>
            </a:endParaRPr>
          </a:p>
          <a:p>
            <a:pPr marL="283879" indent="-283879">
              <a:buFont typeface="Arial"/>
              <a:buChar char="•"/>
              <a:defRPr/>
            </a:pPr>
            <a:r>
              <a:rPr sz="1600">
                <a:latin typeface="Avenir Book"/>
                <a:ea typeface="Avenir Book"/>
                <a:cs typeface="Avenir Book"/>
              </a:rPr>
              <a:t>IP access</a:t>
            </a:r>
            <a:endParaRPr sz="1600">
              <a:latin typeface="Avenir Book"/>
              <a:cs typeface="Avenir Book"/>
            </a:endParaRPr>
          </a:p>
          <a:p>
            <a:pPr marL="283879" indent="-283879">
              <a:buFont typeface="Arial"/>
              <a:buChar char="•"/>
              <a:defRPr/>
            </a:pPr>
            <a:r>
              <a:rPr sz="1600">
                <a:latin typeface="Avenir Book"/>
                <a:ea typeface="Avenir Book"/>
                <a:cs typeface="Avenir Book"/>
              </a:rPr>
              <a:t>Threat intel feed</a:t>
            </a:r>
            <a:endParaRPr sz="1600">
              <a:latin typeface="Avenir Book"/>
              <a:cs typeface="Avenir Book"/>
            </a:endParaRPr>
          </a:p>
          <a:p>
            <a:pPr marL="283879" indent="-283879">
              <a:buFont typeface="Arial"/>
              <a:buChar char="•"/>
              <a:defRPr/>
            </a:pPr>
            <a:r>
              <a:rPr sz="1600">
                <a:latin typeface="Avenir Book"/>
                <a:ea typeface="Avenir Book"/>
                <a:cs typeface="Avenir Book"/>
              </a:rPr>
              <a:t>Watchlists</a:t>
            </a:r>
            <a:endParaRPr sz="1600">
              <a:latin typeface="Avenir Book"/>
              <a:cs typeface="Avenir Book"/>
            </a:endParaRPr>
          </a:p>
          <a:p>
            <a:pPr>
              <a:defRPr/>
            </a:pPr>
            <a:endParaRPr sz="1600">
              <a:latin typeface="Avenir Book"/>
              <a:cs typeface="Avenir Book"/>
            </a:endParaRPr>
          </a:p>
          <a:p>
            <a:pPr>
              <a:defRPr/>
            </a:pPr>
            <a:endParaRPr sz="1600">
              <a:latin typeface="Avenir Book"/>
              <a:cs typeface="Avenir Book"/>
            </a:endParaRPr>
          </a:p>
          <a:p>
            <a:pPr>
              <a:defRPr/>
            </a:pPr>
            <a:r>
              <a:rPr sz="1600">
                <a:latin typeface="Avenir Book"/>
                <a:ea typeface="Avenir Book"/>
                <a:cs typeface="Avenir Book"/>
              </a:rPr>
              <a:t>We need to resolve the records into entities</a:t>
            </a:r>
            <a:r>
              <a:rPr sz="1600">
                <a:latin typeface="Avenir Book"/>
                <a:ea typeface="Avenir Book"/>
                <a:cs typeface="Avenir Book"/>
              </a:rPr>
              <a:t> representing the </a:t>
            </a:r>
            <a:r>
              <a:rPr sz="1600" b="1">
                <a:latin typeface="Avenir Book"/>
                <a:ea typeface="Avenir Book"/>
                <a:cs typeface="Avenir Book"/>
              </a:rPr>
              <a:t>same </a:t>
            </a:r>
            <a:r>
              <a:rPr sz="1600">
                <a:latin typeface="Avenir Book"/>
                <a:ea typeface="Avenir Book"/>
                <a:cs typeface="Avenir Book"/>
              </a:rPr>
              <a:t>person or thing</a:t>
            </a:r>
            <a:endParaRPr sz="1600">
              <a:latin typeface="Avenir Book"/>
              <a:cs typeface="Avenir Book"/>
            </a:endParaRPr>
          </a:p>
          <a:p>
            <a:pPr>
              <a:defRPr/>
            </a:pPr>
            <a:endParaRPr sz="1600">
              <a:latin typeface="Avenir Book"/>
              <a:cs typeface="Avenir Book"/>
            </a:endParaRPr>
          </a:p>
          <a:p>
            <a:pPr>
              <a:defRPr/>
            </a:pPr>
            <a:r>
              <a:rPr sz="1600">
                <a:latin typeface="Avenir Book"/>
                <a:ea typeface="Avenir Book"/>
                <a:cs typeface="Avenir Book"/>
              </a:rPr>
              <a:t>This is </a:t>
            </a:r>
            <a:r>
              <a:rPr sz="1600" b="1">
                <a:latin typeface="Avenir Book"/>
                <a:ea typeface="Avenir Book"/>
                <a:cs typeface="Avenir Book"/>
              </a:rPr>
              <a:t>Entity Resolution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5007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51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0986432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>
                <a:latin typeface="Avenir Black"/>
                <a:ea typeface="Avenir Black"/>
                <a:cs typeface="Avenir Black"/>
              </a:rPr>
              <a:t>Cyber Example</a:t>
            </a:r>
            <a:endParaRPr>
              <a:latin typeface="Avenir Black"/>
              <a:cs typeface="Avenir Black"/>
            </a:endParaRPr>
          </a:p>
        </p:txBody>
      </p:sp>
      <p:sp>
        <p:nvSpPr>
          <p:cNvPr id="1857844613" name="Content Placeholder 2"/>
          <p:cNvSpPr>
            <a:spLocks noGrp="1"/>
          </p:cNvSpPr>
          <p:nvPr>
            <p:ph sz="half" idx="1"/>
          </p:nvPr>
        </p:nvSpPr>
        <p:spPr bwMode="auto"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normAutofit/>
          </a:bodyPr>
          <a:lstStyle/>
          <a:p>
            <a:pPr marL="0" indent="0">
              <a:lnSpc>
                <a:spcPct val="100000"/>
              </a:lnSpc>
              <a:spcBef>
                <a:spcPts val="999"/>
              </a:spcBef>
              <a:spcAft>
                <a:spcPts val="0"/>
              </a:spcAft>
              <a:buFont typeface="Arial"/>
              <a:buNone/>
              <a:defRPr/>
            </a:pPr>
            <a:r>
              <a:rPr sz="2000" b="1">
                <a:latin typeface="Avenir Medium"/>
                <a:ea typeface="Avenir Medium"/>
                <a:cs typeface="Avenir Medium"/>
              </a:rPr>
              <a:t>Data</a:t>
            </a:r>
            <a:r>
              <a:rPr sz="2000">
                <a:latin typeface="Avenir Medium"/>
                <a:ea typeface="Avenir Medium"/>
                <a:cs typeface="Avenir Medium"/>
              </a:rPr>
              <a:t>:</a:t>
            </a:r>
            <a:endParaRPr sz="2000">
              <a:latin typeface="Avenir Medium"/>
              <a:ea typeface="Avenir Medium"/>
              <a:cs typeface="Avenir Medium"/>
            </a:endParaRPr>
          </a:p>
          <a:p>
            <a:pPr>
              <a:lnSpc>
                <a:spcPct val="100000"/>
              </a:lnSpc>
              <a:spcBef>
                <a:spcPts val="999"/>
              </a:spcBef>
              <a:spcAft>
                <a:spcPts val="0"/>
              </a:spcAft>
              <a:defRPr/>
            </a:pPr>
            <a:r>
              <a:rPr sz="2000" b="1">
                <a:latin typeface="Avenir Medium"/>
                <a:ea typeface="Avenir Medium"/>
                <a:cs typeface="Avenir Medium"/>
              </a:rPr>
              <a:t>Threat intelligence</a:t>
            </a:r>
            <a:r>
              <a:rPr sz="2000">
                <a:latin typeface="Avenir Medium"/>
                <a:ea typeface="Avenir Medium"/>
                <a:cs typeface="Avenir Medium"/>
              </a:rPr>
              <a:t>: jsmith@example.com</a:t>
            </a:r>
            <a:endParaRPr sz="2000">
              <a:latin typeface="Avenir Medium"/>
              <a:ea typeface="Avenir Medium"/>
              <a:cs typeface="Avenir Medium"/>
            </a:endParaRPr>
          </a:p>
          <a:p>
            <a:pPr>
              <a:lnSpc>
                <a:spcPct val="100000"/>
              </a:lnSpc>
              <a:spcBef>
                <a:spcPts val="999"/>
              </a:spcBef>
              <a:spcAft>
                <a:spcPts val="0"/>
              </a:spcAft>
              <a:defRPr/>
            </a:pPr>
            <a:r>
              <a:rPr sz="2000" b="1">
                <a:latin typeface="Avenir Medium"/>
                <a:ea typeface="Avenir Medium"/>
                <a:cs typeface="Avenir Medium"/>
              </a:rPr>
              <a:t>VPN logs</a:t>
            </a:r>
            <a:r>
              <a:rPr sz="2000">
                <a:latin typeface="Avenir Medium"/>
                <a:ea typeface="Avenir Medium"/>
                <a:cs typeface="Avenir Medium"/>
              </a:rPr>
              <a:t>: john.smith@gmail.com</a:t>
            </a:r>
            <a:endParaRPr sz="2000">
              <a:latin typeface="Avenir Medium"/>
              <a:ea typeface="Avenir Medium"/>
              <a:cs typeface="Avenir Medium"/>
            </a:endParaRPr>
          </a:p>
          <a:p>
            <a:pPr>
              <a:lnSpc>
                <a:spcPct val="100000"/>
              </a:lnSpc>
              <a:spcBef>
                <a:spcPts val="999"/>
              </a:spcBef>
              <a:spcAft>
                <a:spcPts val="0"/>
              </a:spcAft>
              <a:defRPr/>
            </a:pPr>
            <a:r>
              <a:rPr sz="2000" b="1">
                <a:latin typeface="Avenir Medium"/>
                <a:ea typeface="Avenir Medium"/>
                <a:cs typeface="Avenir Medium"/>
              </a:rPr>
              <a:t>HR</a:t>
            </a:r>
            <a:r>
              <a:rPr sz="2000">
                <a:latin typeface="Avenir Medium"/>
                <a:ea typeface="Avenir Medium"/>
                <a:cs typeface="Avenir Medium"/>
              </a:rPr>
              <a:t>: Jonathan Smith</a:t>
            </a:r>
            <a:endParaRPr sz="2000">
              <a:latin typeface="Avenir Medium"/>
              <a:ea typeface="Avenir Medium"/>
              <a:cs typeface="Avenir Medium"/>
            </a:endParaRPr>
          </a:p>
          <a:p>
            <a:pPr>
              <a:lnSpc>
                <a:spcPct val="100000"/>
              </a:lnSpc>
              <a:spcBef>
                <a:spcPts val="999"/>
              </a:spcBef>
              <a:spcAft>
                <a:spcPts val="0"/>
              </a:spcAft>
              <a:defRPr/>
            </a:pPr>
            <a:r>
              <a:rPr sz="2000" b="1">
                <a:latin typeface="Avenir Medium"/>
                <a:ea typeface="Avenir Medium"/>
                <a:cs typeface="Avenir Medium"/>
              </a:rPr>
              <a:t>Access Card System:</a:t>
            </a:r>
            <a:r>
              <a:rPr sz="2000">
                <a:latin typeface="Avenir Medium"/>
                <a:ea typeface="Avenir Medium"/>
                <a:cs typeface="Avenir Medium"/>
              </a:rPr>
              <a:t> J Smith </a:t>
            </a:r>
            <a:endParaRPr sz="2000">
              <a:latin typeface="Avenir Medium"/>
              <a:ea typeface="Avenir Medium"/>
              <a:cs typeface="Avenir Medium"/>
            </a:endParaRPr>
          </a:p>
          <a:p>
            <a:pPr>
              <a:defRPr/>
            </a:pPr>
            <a:endParaRPr>
              <a:latin typeface="Avenir Medium"/>
              <a:ea typeface="Avenir Medium"/>
              <a:cs typeface="Avenir Medium"/>
            </a:endParaRPr>
          </a:p>
          <a:p>
            <a:pPr>
              <a:defRPr/>
            </a:pPr>
            <a:endParaRPr>
              <a:latin typeface="Avenir Medium"/>
              <a:ea typeface="Avenir Medium"/>
              <a:cs typeface="Avenir Medium"/>
            </a:endParaRPr>
          </a:p>
          <a:p>
            <a:pPr lvl="0">
              <a:lnSpc>
                <a:spcPct val="100000"/>
              </a:lnSpc>
              <a:spcAft>
                <a:spcPts val="0"/>
              </a:spcAft>
              <a:defRPr/>
            </a:pPr>
            <a:r>
              <a:rPr sz="2200" b="1">
                <a:latin typeface="Avenir Medium"/>
                <a:ea typeface="Avenir Medium"/>
                <a:cs typeface="Avenir Medium"/>
              </a:rPr>
              <a:t>Without ER:</a:t>
            </a:r>
            <a:r>
              <a:rPr sz="2200">
                <a:latin typeface="Avenir Medium"/>
                <a:ea typeface="Avenir Medium"/>
                <a:cs typeface="Avenir Medium"/>
              </a:rPr>
              <a:t> Four disjoint records.</a:t>
            </a:r>
            <a:endParaRPr sz="1800">
              <a:latin typeface="Avenir Medium"/>
              <a:ea typeface="Avenir Medium"/>
              <a:cs typeface="Avenir Medium"/>
            </a:endParaRPr>
          </a:p>
          <a:p>
            <a:pPr lvl="0">
              <a:lnSpc>
                <a:spcPct val="100000"/>
              </a:lnSpc>
              <a:spcAft>
                <a:spcPts val="0"/>
              </a:spcAft>
              <a:defRPr/>
            </a:pPr>
            <a:r>
              <a:rPr sz="2200" b="1">
                <a:latin typeface="Avenir Medium"/>
                <a:ea typeface="Avenir Medium"/>
                <a:cs typeface="Avenir Medium"/>
              </a:rPr>
              <a:t>With ER:</a:t>
            </a:r>
            <a:r>
              <a:rPr sz="2200">
                <a:latin typeface="Avenir Medium"/>
                <a:ea typeface="Avenir Medium"/>
                <a:cs typeface="Avenir Medium"/>
              </a:rPr>
              <a:t> The same person</a:t>
            </a:r>
            <a:endParaRPr sz="1800">
              <a:latin typeface="Avenir Medium"/>
              <a:ea typeface="Avenir Medium"/>
              <a:cs typeface="Avenir Medium"/>
            </a:endParaRPr>
          </a:p>
        </p:txBody>
      </p:sp>
      <p:sp>
        <p:nvSpPr>
          <p:cNvPr id="937122206" name=""/>
          <p:cNvSpPr txBox="1"/>
          <p:nvPr/>
        </p:nvSpPr>
        <p:spPr bwMode="auto">
          <a:xfrm rot="0" flipH="0" flipV="0">
            <a:off x="6887549" y="1770432"/>
            <a:ext cx="5000090" cy="475523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spAutoFit/>
          </a:bodyPr>
          <a:p>
            <a:pPr>
              <a:defRPr/>
            </a:pPr>
            <a:r>
              <a:rPr b="1">
                <a:latin typeface="Avenir Book"/>
                <a:ea typeface="Avenir Book"/>
                <a:cs typeface="Avenir Book"/>
              </a:rPr>
              <a:t>Bad actors</a:t>
            </a:r>
            <a:r>
              <a:rPr>
                <a:latin typeface="Avenir Book"/>
                <a:ea typeface="Avenir Book"/>
                <a:cs typeface="Avenir Book"/>
              </a:rPr>
              <a:t> are aware that ER is difficult</a:t>
            </a:r>
            <a:r>
              <a:rPr>
                <a:latin typeface="Avenir Book"/>
                <a:ea typeface="Avenir Book"/>
                <a:cs typeface="Avenir Book"/>
              </a:rPr>
              <a:t>. They deliberately give altered or false data</a:t>
            </a:r>
            <a:endParaRPr>
              <a:latin typeface="Avenir Book"/>
              <a:cs typeface="Avenir Book"/>
            </a:endParaRPr>
          </a:p>
          <a:p>
            <a:pPr>
              <a:defRPr/>
            </a:pPr>
            <a:endParaRPr>
              <a:latin typeface="Avenir Book"/>
              <a:cs typeface="Avenir Book"/>
            </a:endParaRPr>
          </a:p>
          <a:p>
            <a:pPr>
              <a:defRPr/>
            </a:pPr>
            <a:r>
              <a:rPr>
                <a:latin typeface="Avenir Book"/>
                <a:ea typeface="Avenir Book"/>
                <a:cs typeface="Avenir Book"/>
              </a:rPr>
              <a:t>But they only have to get </a:t>
            </a:r>
            <a:r>
              <a:rPr b="1">
                <a:latin typeface="Avenir Book"/>
                <a:ea typeface="Avenir Book"/>
                <a:cs typeface="Avenir Book"/>
              </a:rPr>
              <a:t>sloppy </a:t>
            </a:r>
            <a:r>
              <a:rPr>
                <a:latin typeface="Avenir Book"/>
                <a:ea typeface="Avenir Book"/>
                <a:cs typeface="Avenir Book"/>
              </a:rPr>
              <a:t>once for us to:</a:t>
            </a:r>
            <a:endParaRPr>
              <a:latin typeface="Avenir Book"/>
              <a:cs typeface="Avenir Book"/>
            </a:endParaRPr>
          </a:p>
          <a:p>
            <a:pPr marL="283879" indent="-283879">
              <a:buFont typeface="Arial"/>
              <a:buChar char="•"/>
              <a:defRPr/>
            </a:pPr>
            <a:r>
              <a:rPr b="1">
                <a:latin typeface="Avenir Book"/>
                <a:ea typeface="Avenir Book"/>
                <a:cs typeface="Avenir Book"/>
              </a:rPr>
              <a:t>merge</a:t>
            </a:r>
            <a:r>
              <a:rPr>
                <a:latin typeface="Avenir Book"/>
                <a:ea typeface="Avenir Book"/>
                <a:cs typeface="Avenir Book"/>
              </a:rPr>
              <a:t> two piece of information via ER</a:t>
            </a:r>
            <a:endParaRPr>
              <a:latin typeface="Avenir Book"/>
              <a:cs typeface="Avenir Book"/>
            </a:endParaRPr>
          </a:p>
          <a:p>
            <a:pPr marL="283879" indent="-283879">
              <a:buFont typeface="Arial"/>
              <a:buChar char="•"/>
              <a:defRPr/>
            </a:pPr>
            <a:r>
              <a:rPr b="1">
                <a:latin typeface="Avenir Book"/>
                <a:ea typeface="Avenir Book"/>
                <a:cs typeface="Avenir Book"/>
              </a:rPr>
              <a:t>challenge </a:t>
            </a:r>
            <a:r>
              <a:rPr>
                <a:latin typeface="Avenir Book"/>
                <a:ea typeface="Avenir Book"/>
                <a:cs typeface="Avenir Book"/>
              </a:rPr>
              <a:t>them about the false information</a:t>
            </a:r>
            <a:endParaRPr>
              <a:latin typeface="Avenir Book"/>
              <a:ea typeface="Avenir Book"/>
              <a:cs typeface="Avenir Book"/>
            </a:endParaRPr>
          </a:p>
          <a:p>
            <a:pPr marL="283879" indent="-283879">
              <a:buFont typeface="Arial"/>
              <a:buChar char="•"/>
              <a:defRPr/>
            </a:pPr>
            <a:endParaRPr>
              <a:latin typeface="Avenir Book"/>
              <a:cs typeface="Avenir Book"/>
            </a:endParaRPr>
          </a:p>
          <a:p>
            <a:pPr>
              <a:defRPr/>
            </a:pPr>
            <a:r>
              <a:rPr>
                <a:latin typeface="Avenir Book"/>
                <a:ea typeface="Avenir Book"/>
                <a:cs typeface="Avenir Book"/>
              </a:rPr>
              <a:t>And merges </a:t>
            </a:r>
            <a:r>
              <a:rPr b="1">
                <a:latin typeface="Avenir Book"/>
                <a:ea typeface="Avenir Book"/>
                <a:cs typeface="Avenir Book"/>
              </a:rPr>
              <a:t>accumulate reach</a:t>
            </a:r>
            <a:r>
              <a:rPr>
                <a:latin typeface="Avenir Book"/>
                <a:ea typeface="Avenir Book"/>
                <a:cs typeface="Avenir Book"/>
              </a:rPr>
              <a:t>.</a:t>
            </a:r>
            <a:endParaRPr>
              <a:latin typeface="Avenir Book"/>
              <a:cs typeface="Avenir Book"/>
            </a:endParaRPr>
          </a:p>
          <a:p>
            <a:pPr marL="283879" indent="-283879">
              <a:buFont typeface="Arial"/>
              <a:buChar char="–"/>
              <a:defRPr/>
            </a:pPr>
            <a:endParaRPr>
              <a:latin typeface="Avenir Book"/>
              <a:cs typeface="Avenir Book"/>
            </a:endParaRPr>
          </a:p>
          <a:p>
            <a:pPr marL="283879" indent="-283879">
              <a:buFont typeface="Arial"/>
              <a:buChar char="•"/>
              <a:defRPr/>
            </a:pPr>
            <a:r>
              <a:rPr b="1">
                <a:latin typeface="Avenir Book"/>
                <a:ea typeface="Avenir Book"/>
                <a:cs typeface="Avenir Book"/>
              </a:rPr>
              <a:t>Also applies to</a:t>
            </a:r>
            <a:r>
              <a:rPr>
                <a:latin typeface="Avenir Book"/>
                <a:ea typeface="Avenir Book"/>
                <a:cs typeface="Avenir Book"/>
              </a:rPr>
              <a:t>:</a:t>
            </a:r>
            <a:endParaRPr>
              <a:latin typeface="Avenir Book"/>
              <a:cs typeface="Avenir Book"/>
            </a:endParaRPr>
          </a:p>
          <a:p>
            <a:pPr marL="683929" lvl="1" indent="-283879">
              <a:buFont typeface="Arial"/>
              <a:buChar char="•"/>
              <a:defRPr/>
            </a:pPr>
            <a:r>
              <a:rPr>
                <a:latin typeface="Avenir Book"/>
                <a:ea typeface="Avenir Book"/>
                <a:cs typeface="Avenir Book"/>
              </a:rPr>
              <a:t>Insider threat</a:t>
            </a:r>
            <a:endParaRPr>
              <a:latin typeface="Avenir Book"/>
              <a:cs typeface="Avenir Book"/>
            </a:endParaRPr>
          </a:p>
          <a:p>
            <a:pPr marL="683929" lvl="1" indent="-283879">
              <a:buFont typeface="Arial"/>
              <a:buChar char="•"/>
              <a:defRPr/>
            </a:pPr>
            <a:r>
              <a:rPr>
                <a:latin typeface="Avenir Book"/>
                <a:ea typeface="Avenir Book"/>
                <a:cs typeface="Avenir Book"/>
              </a:rPr>
              <a:t>Fraud (AML, KYC)</a:t>
            </a:r>
            <a:endParaRPr>
              <a:latin typeface="Avenir Book"/>
              <a:cs typeface="Avenir Book"/>
            </a:endParaRPr>
          </a:p>
          <a:p>
            <a:pPr marL="683929" lvl="1" indent="-283879">
              <a:buFont typeface="Arial"/>
              <a:buChar char="•"/>
              <a:defRPr/>
            </a:pPr>
            <a:r>
              <a:rPr>
                <a:latin typeface="Avenir Book"/>
                <a:ea typeface="Avenir Book"/>
                <a:cs typeface="Avenir Book"/>
              </a:rPr>
              <a:t>Criminal Networks</a:t>
            </a:r>
            <a:endParaRPr>
              <a:latin typeface="Avenir Book"/>
              <a:cs typeface="Avenir Book"/>
            </a:endParaRPr>
          </a:p>
          <a:p>
            <a:pPr marL="683929" lvl="1" indent="-283879">
              <a:buFont typeface="Arial"/>
              <a:buChar char="•"/>
              <a:defRPr/>
            </a:pPr>
            <a:r>
              <a:rPr>
                <a:latin typeface="Avenir Book"/>
                <a:ea typeface="Avenir Book"/>
                <a:cs typeface="Avenir Book"/>
              </a:rPr>
              <a:t>Sanctioned entities</a:t>
            </a:r>
            <a:endParaRPr>
              <a:latin typeface="Avenir Book"/>
              <a:cs typeface="Avenir Book"/>
            </a:endParaRPr>
          </a:p>
          <a:p>
            <a:pPr marL="683929" lvl="1" indent="-283879">
              <a:buFont typeface="Arial"/>
              <a:buChar char="•"/>
              <a:defRPr/>
            </a:pPr>
            <a:r>
              <a:rPr>
                <a:latin typeface="Avenir Book"/>
                <a:ea typeface="Avenir Book"/>
                <a:cs typeface="Avenir Book"/>
              </a:rPr>
              <a:t>State-sponsored actors</a:t>
            </a:r>
            <a:endParaRPr>
              <a:latin typeface="Avenir Book"/>
              <a:cs typeface="Avenir Book"/>
            </a:endParaRPr>
          </a:p>
          <a:p>
            <a:pPr>
              <a:defRPr/>
            </a:pPr>
            <a:endParaRPr>
              <a:latin typeface="Avenir Book"/>
              <a:cs typeface="Avenir Book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7844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7122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99080426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>
                <a:latin typeface="Avenir Black"/>
                <a:ea typeface="Avenir Black"/>
                <a:cs typeface="Avenir Black"/>
              </a:rPr>
              <a:t>Solution: Joint</a:t>
            </a:r>
            <a:r>
              <a:rPr>
                <a:latin typeface="Avenir Black"/>
                <a:cs typeface="Avenir Black"/>
              </a:rPr>
              <a:t> Evidence</a:t>
            </a:r>
            <a:endParaRPr>
              <a:latin typeface="Avenir Black"/>
              <a:cs typeface="Avenir Black"/>
            </a:endParaRPr>
          </a:p>
        </p:txBody>
      </p:sp>
      <p:sp>
        <p:nvSpPr>
          <p:cNvPr id="1029151075" name="Content Placeholder 2"/>
          <p:cNvSpPr>
            <a:spLocks noGrp="1"/>
          </p:cNvSpPr>
          <p:nvPr>
            <p:ph sz="half" idx="1"/>
          </p:nvPr>
        </p:nvSpPr>
        <p:spPr bwMode="auto"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normAutofit/>
          </a:bodyPr>
          <a:lstStyle/>
          <a:p>
            <a:pPr>
              <a:lnSpc>
                <a:spcPct val="100000"/>
              </a:lnSpc>
              <a:spcBef>
                <a:spcPts val="999"/>
              </a:spcBef>
              <a:spcAft>
                <a:spcPts val="0"/>
              </a:spcAft>
              <a:defRPr/>
            </a:pPr>
            <a:r>
              <a:rPr sz="2000" b="1">
                <a:latin typeface="Avenir Medium"/>
                <a:ea typeface="Avenir Medium"/>
                <a:cs typeface="Avenir Medium"/>
              </a:rPr>
              <a:t>More than one field</a:t>
            </a:r>
            <a:r>
              <a:rPr sz="2000">
                <a:latin typeface="Avenir Medium"/>
                <a:ea typeface="Avenir Medium"/>
                <a:cs typeface="Avenir Medium"/>
              </a:rPr>
              <a:t>: If available, use email, address, phone, ID, name, relationships, etc.</a:t>
            </a:r>
            <a:endParaRPr sz="2000">
              <a:latin typeface="Avenir Medium"/>
              <a:ea typeface="Avenir Medium"/>
              <a:cs typeface="Avenir Medium"/>
            </a:endParaRPr>
          </a:p>
          <a:p>
            <a:pPr>
              <a:lnSpc>
                <a:spcPct val="100000"/>
              </a:lnSpc>
              <a:spcBef>
                <a:spcPts val="999"/>
              </a:spcBef>
              <a:spcAft>
                <a:spcPts val="0"/>
              </a:spcAft>
              <a:defRPr/>
            </a:pPr>
            <a:r>
              <a:rPr sz="2000" b="1">
                <a:latin typeface="Avenir Medium"/>
                <a:ea typeface="Avenir Medium"/>
                <a:cs typeface="Avenir Medium"/>
              </a:rPr>
              <a:t>Some fields match better</a:t>
            </a:r>
            <a:r>
              <a:rPr sz="2000">
                <a:latin typeface="Avenir Medium"/>
                <a:ea typeface="Avenir Medium"/>
                <a:cs typeface="Avenir Medium"/>
              </a:rPr>
              <a:t>: An ID (like passport number) &gt; email address &gt; name &gt; gender</a:t>
            </a:r>
            <a:endParaRPr sz="2000">
              <a:latin typeface="Avenir Medium"/>
              <a:ea typeface="Avenir Medium"/>
              <a:cs typeface="Avenir Medium"/>
            </a:endParaRPr>
          </a:p>
          <a:p>
            <a:pPr lvl="1">
              <a:lnSpc>
                <a:spcPct val="100000"/>
              </a:lnSpc>
              <a:spcBef>
                <a:spcPts val="999"/>
              </a:spcBef>
              <a:spcAft>
                <a:spcPts val="0"/>
              </a:spcAft>
              <a:defRPr/>
            </a:pPr>
            <a:r>
              <a:rPr sz="1600" b="1">
                <a:latin typeface="Avenir Medium"/>
                <a:ea typeface="Avenir Medium"/>
                <a:cs typeface="Avenir Medium"/>
              </a:rPr>
              <a:t>Cardinality</a:t>
            </a:r>
            <a:r>
              <a:rPr sz="1600">
                <a:latin typeface="Avenir Medium"/>
                <a:ea typeface="Avenir Medium"/>
                <a:cs typeface="Avenir Medium"/>
              </a:rPr>
              <a:t>: How many values? NI No vs gender.</a:t>
            </a:r>
            <a:endParaRPr sz="1600">
              <a:latin typeface="Avenir Medium"/>
              <a:ea typeface="Avenir Medium"/>
              <a:cs typeface="Avenir Medium"/>
            </a:endParaRPr>
          </a:p>
          <a:p>
            <a:pPr lvl="1">
              <a:lnSpc>
                <a:spcPct val="100000"/>
              </a:lnSpc>
              <a:spcBef>
                <a:spcPts val="999"/>
              </a:spcBef>
              <a:spcAft>
                <a:spcPts val="0"/>
              </a:spcAft>
              <a:defRPr/>
            </a:pPr>
            <a:r>
              <a:rPr sz="1600" b="1">
                <a:latin typeface="Avenir Medium"/>
                <a:ea typeface="Avenir Medium"/>
                <a:cs typeface="Avenir Medium"/>
              </a:rPr>
              <a:t>Values per entity</a:t>
            </a:r>
            <a:r>
              <a:rPr sz="1600">
                <a:latin typeface="Avenir Medium"/>
                <a:ea typeface="Avenir Medium"/>
                <a:cs typeface="Avenir Medium"/>
              </a:rPr>
              <a:t>?</a:t>
            </a:r>
            <a:r>
              <a:rPr sz="1600">
                <a:latin typeface="Avenir Medium"/>
                <a:ea typeface="Avenir Medium"/>
                <a:cs typeface="Avenir Medium"/>
              </a:rPr>
              <a:t> </a:t>
            </a:r>
            <a:r>
              <a:rPr sz="1600">
                <a:latin typeface="Avenir Medium"/>
                <a:ea typeface="Avenir Medium"/>
                <a:cs typeface="Avenir Medium"/>
              </a:rPr>
              <a:t>One passport, multi emails</a:t>
            </a:r>
            <a:endParaRPr sz="2000">
              <a:latin typeface="Avenir Medium"/>
              <a:ea typeface="Avenir Medium"/>
              <a:cs typeface="Avenir Medium"/>
            </a:endParaRPr>
          </a:p>
          <a:p>
            <a:pPr lvl="1">
              <a:lnSpc>
                <a:spcPct val="100000"/>
              </a:lnSpc>
              <a:spcBef>
                <a:spcPts val="999"/>
              </a:spcBef>
              <a:spcAft>
                <a:spcPts val="0"/>
              </a:spcAft>
              <a:defRPr/>
            </a:pPr>
            <a:r>
              <a:rPr sz="1600" b="1">
                <a:latin typeface="Avenir Medium"/>
                <a:ea typeface="Avenir Medium"/>
                <a:cs typeface="Avenir Medium"/>
              </a:rPr>
              <a:t>Changability:</a:t>
            </a:r>
            <a:r>
              <a:rPr sz="1600">
                <a:latin typeface="Avenir Medium"/>
                <a:ea typeface="Avenir Medium"/>
                <a:cs typeface="Avenir Medium"/>
              </a:rPr>
              <a:t> NI Num stays the same and should be unique, email address/phone can change</a:t>
            </a:r>
            <a:endParaRPr sz="2000">
              <a:latin typeface="Avenir Medium"/>
              <a:ea typeface="Avenir Medium"/>
              <a:cs typeface="Avenir Medium"/>
            </a:endParaRPr>
          </a:p>
        </p:txBody>
      </p:sp>
      <p:sp>
        <p:nvSpPr>
          <p:cNvPr id="426050006" name=""/>
          <p:cNvSpPr txBox="1"/>
          <p:nvPr/>
        </p:nvSpPr>
        <p:spPr bwMode="auto">
          <a:xfrm rot="0" flipH="0" flipV="0">
            <a:off x="6610659" y="2434965"/>
            <a:ext cx="5101250" cy="256067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spAutoFit/>
          </a:bodyPr>
          <a:p>
            <a:pPr>
              <a:defRPr/>
            </a:pPr>
            <a:r>
              <a:rPr/>
              <a:t>We can start to build an </a:t>
            </a:r>
            <a:r>
              <a:rPr b="1"/>
              <a:t>automated system </a:t>
            </a:r>
            <a:r>
              <a:rPr/>
              <a:t>that takes these things in to account. </a:t>
            </a:r>
            <a:endParaRPr/>
          </a:p>
          <a:p>
            <a:pPr>
              <a:defRPr/>
            </a:pPr>
            <a:endParaRPr/>
          </a:p>
          <a:p>
            <a:pPr marL="283879" indent="-283879">
              <a:buFont typeface="Arial"/>
              <a:buChar char="•"/>
              <a:defRPr/>
            </a:pPr>
            <a:r>
              <a:rPr/>
              <a:t>When we have two records that match on passport number, it’s a strong match. </a:t>
            </a:r>
            <a:endParaRPr/>
          </a:p>
          <a:p>
            <a:pPr marL="283879" indent="-283879">
              <a:buFont typeface="Arial"/>
              <a:buChar char="•"/>
              <a:defRPr/>
            </a:pPr>
            <a:r>
              <a:rPr/>
              <a:t>If they only match on first name</a:t>
            </a:r>
            <a:r>
              <a:rPr/>
              <a:t> it’s a much weaker match.</a:t>
            </a:r>
            <a:endParaRPr/>
          </a:p>
          <a:p>
            <a:pPr marL="283879" indent="-283879">
              <a:buFont typeface="Arial"/>
              <a:buChar char="•"/>
              <a:defRPr/>
            </a:pPr>
            <a:r>
              <a:rPr/>
              <a:t>We can quantify this and calculate a match score.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151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050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38609496" name=""/>
          <p:cNvSpPr/>
          <p:nvPr/>
        </p:nvSpPr>
        <p:spPr bwMode="auto">
          <a:xfrm rot="0" flipH="0" flipV="0">
            <a:off x="6668633" y="-249545"/>
            <a:ext cx="6279854" cy="630788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39832038" name=""/>
          <p:cNvSpPr/>
          <p:nvPr/>
        </p:nvSpPr>
        <p:spPr bwMode="auto">
          <a:xfrm rot="0" flipH="0" flipV="0">
            <a:off x="6668633" y="3566337"/>
            <a:ext cx="2480929" cy="249200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90184503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>
                <a:latin typeface="Avenir Black"/>
                <a:ea typeface="Avenir Black"/>
                <a:cs typeface="Avenir Black"/>
              </a:rPr>
              <a:t>A Big Bump In The Road</a:t>
            </a:r>
            <a:endParaRPr>
              <a:latin typeface="Avenir Black"/>
              <a:cs typeface="Avenir Black"/>
            </a:endParaRPr>
          </a:p>
        </p:txBody>
      </p:sp>
      <p:sp>
        <p:nvSpPr>
          <p:cNvPr id="1402604526" name="Content Placeholder 2"/>
          <p:cNvSpPr>
            <a:spLocks noGrp="1"/>
          </p:cNvSpPr>
          <p:nvPr>
            <p:ph sz="half" idx="1"/>
          </p:nvPr>
        </p:nvSpPr>
        <p:spPr bwMode="auto"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normAutofit/>
          </a:bodyPr>
          <a:lstStyle/>
          <a:p>
            <a:pPr marL="57150" lvl="0" indent="0">
              <a:lnSpc>
                <a:spcPct val="100000"/>
              </a:lnSpc>
              <a:spcBef>
                <a:spcPts val="999"/>
              </a:spcBef>
              <a:spcAft>
                <a:spcPts val="0"/>
              </a:spcAft>
              <a:buFont typeface="Arial"/>
              <a:buNone/>
              <a:defRPr/>
            </a:pPr>
            <a:r>
              <a:rPr sz="2000" b="0">
                <a:latin typeface="Avenir Medium"/>
                <a:ea typeface="Avenir Medium"/>
                <a:cs typeface="Avenir Medium"/>
              </a:rPr>
              <a:t>Going back to </a:t>
            </a:r>
            <a:r>
              <a:rPr sz="2000" b="1">
                <a:latin typeface="Avenir Medium"/>
                <a:ea typeface="Avenir Medium"/>
                <a:cs typeface="Avenir Medium"/>
              </a:rPr>
              <a:t>scaling</a:t>
            </a:r>
            <a:r>
              <a:rPr sz="2000" b="0">
                <a:latin typeface="Avenir Medium"/>
                <a:ea typeface="Avenir Medium"/>
                <a:cs typeface="Avenir Medium"/>
              </a:rPr>
              <a:t>, consider what our new system needs to do.</a:t>
            </a:r>
            <a:endParaRPr sz="2000" b="0">
              <a:latin typeface="Avenir Medium"/>
              <a:ea typeface="Avenir Medium"/>
              <a:cs typeface="Avenir Medium"/>
            </a:endParaRPr>
          </a:p>
          <a:p>
            <a:pPr marL="57150" lvl="0" indent="0">
              <a:lnSpc>
                <a:spcPct val="100000"/>
              </a:lnSpc>
              <a:spcBef>
                <a:spcPts val="999"/>
              </a:spcBef>
              <a:spcAft>
                <a:spcPts val="0"/>
              </a:spcAft>
              <a:buFont typeface="Arial"/>
              <a:buNone/>
              <a:defRPr/>
            </a:pPr>
            <a:r>
              <a:rPr sz="2000" b="0">
                <a:latin typeface="Avenir Medium"/>
                <a:ea typeface="Avenir Medium"/>
                <a:cs typeface="Avenir Medium"/>
              </a:rPr>
              <a:t>It needs to </a:t>
            </a:r>
            <a:r>
              <a:rPr sz="2000" b="1">
                <a:latin typeface="Avenir Medium"/>
                <a:ea typeface="Avenir Medium"/>
                <a:cs typeface="Avenir Medium"/>
              </a:rPr>
              <a:t>compare </a:t>
            </a:r>
            <a:r>
              <a:rPr sz="2000" b="0">
                <a:latin typeface="Avenir Medium"/>
                <a:ea typeface="Avenir Medium"/>
                <a:cs typeface="Avenir Medium"/>
              </a:rPr>
              <a:t>every records with every other records and check for a match.</a:t>
            </a:r>
            <a:endParaRPr sz="2000" b="0">
              <a:latin typeface="Avenir Medium"/>
              <a:ea typeface="Avenir Medium"/>
              <a:cs typeface="Avenir Medium"/>
            </a:endParaRPr>
          </a:p>
          <a:p>
            <a:pPr marL="57150" lvl="0" indent="0">
              <a:lnSpc>
                <a:spcPct val="100000"/>
              </a:lnSpc>
              <a:spcBef>
                <a:spcPts val="999"/>
              </a:spcBef>
              <a:spcAft>
                <a:spcPts val="0"/>
              </a:spcAft>
              <a:buFont typeface="Arial"/>
              <a:buNone/>
              <a:defRPr/>
            </a:pPr>
            <a:r>
              <a:rPr sz="2000" b="0">
                <a:latin typeface="Avenir Medium"/>
                <a:ea typeface="Avenir Medium"/>
                <a:cs typeface="Avenir Medium"/>
              </a:rPr>
              <a:t>This is very quickly </a:t>
            </a:r>
            <a:r>
              <a:rPr sz="2000" b="1">
                <a:latin typeface="Avenir Medium"/>
                <a:ea typeface="Avenir Medium"/>
                <a:cs typeface="Avenir Medium"/>
              </a:rPr>
              <a:t>intractable</a:t>
            </a:r>
            <a:r>
              <a:rPr sz="2000" b="0">
                <a:latin typeface="Avenir Medium"/>
                <a:ea typeface="Avenir Medium"/>
                <a:cs typeface="Avenir Medium"/>
              </a:rPr>
              <a:t>:</a:t>
            </a:r>
            <a:endParaRPr sz="2000" b="0">
              <a:latin typeface="Avenir Medium"/>
              <a:ea typeface="Avenir Medium"/>
              <a:cs typeface="Avenir Medium"/>
            </a:endParaRPr>
          </a:p>
          <a:p>
            <a:pPr marL="457200" lvl="1" indent="0">
              <a:lnSpc>
                <a:spcPct val="100000"/>
              </a:lnSpc>
              <a:spcBef>
                <a:spcPts val="999"/>
              </a:spcBef>
              <a:spcAft>
                <a:spcPts val="0"/>
              </a:spcAft>
              <a:buFont typeface="Arial"/>
              <a:buNone/>
              <a:defRPr/>
            </a:pPr>
            <a:r>
              <a:rPr sz="1600" b="0">
                <a:latin typeface="Avenir Medium"/>
                <a:ea typeface="Avenir Medium"/>
                <a:cs typeface="Avenir Medium"/>
              </a:rPr>
              <a:t>100 =&gt; 10,000 comparisons – do-able</a:t>
            </a:r>
            <a:endParaRPr sz="2000" b="0">
              <a:latin typeface="Avenir Medium"/>
              <a:ea typeface="Avenir Medium"/>
              <a:cs typeface="Avenir Medium"/>
            </a:endParaRPr>
          </a:p>
          <a:p>
            <a:pPr marL="457200" lvl="1" indent="0">
              <a:lnSpc>
                <a:spcPct val="100000"/>
              </a:lnSpc>
              <a:spcBef>
                <a:spcPts val="999"/>
              </a:spcBef>
              <a:spcAft>
                <a:spcPts val="0"/>
              </a:spcAft>
              <a:buFont typeface="Arial"/>
              <a:buNone/>
              <a:defRPr/>
            </a:pPr>
            <a:r>
              <a:rPr sz="1600" b="0">
                <a:latin typeface="Avenir Medium"/>
                <a:ea typeface="Avenir Medium"/>
                <a:cs typeface="Avenir Medium"/>
              </a:rPr>
              <a:t>1,000 =&gt; 1M comparisons – automatable</a:t>
            </a:r>
            <a:endParaRPr sz="2000" b="0">
              <a:latin typeface="Avenir Medium"/>
              <a:ea typeface="Avenir Medium"/>
              <a:cs typeface="Avenir Medium"/>
            </a:endParaRPr>
          </a:p>
          <a:p>
            <a:pPr marL="457200" lvl="1" indent="0">
              <a:lnSpc>
                <a:spcPct val="100000"/>
              </a:lnSpc>
              <a:spcBef>
                <a:spcPts val="999"/>
              </a:spcBef>
              <a:spcAft>
                <a:spcPts val="0"/>
              </a:spcAft>
              <a:buFont typeface="Arial"/>
              <a:buNone/>
              <a:defRPr/>
            </a:pPr>
            <a:r>
              <a:rPr sz="1600" b="0">
                <a:latin typeface="Avenir Medium"/>
                <a:ea typeface="Avenir Medium"/>
                <a:cs typeface="Avenir Medium"/>
              </a:rPr>
              <a:t>10K =&gt; 100M comparisons</a:t>
            </a:r>
            <a:r>
              <a:rPr sz="1600" b="0">
                <a:latin typeface="Avenir Medium"/>
                <a:ea typeface="Avenir Medium"/>
                <a:cs typeface="Avenir Medium"/>
              </a:rPr>
              <a:t> - painful</a:t>
            </a:r>
            <a:endParaRPr sz="2000" b="0">
              <a:latin typeface="Avenir Medium"/>
              <a:ea typeface="Avenir Medium"/>
              <a:cs typeface="Avenir Medium"/>
            </a:endParaRPr>
          </a:p>
          <a:p>
            <a:pPr marL="457200" lvl="1" indent="0">
              <a:lnSpc>
                <a:spcPct val="100000"/>
              </a:lnSpc>
              <a:spcBef>
                <a:spcPts val="999"/>
              </a:spcBef>
              <a:spcAft>
                <a:spcPts val="0"/>
              </a:spcAft>
              <a:buFont typeface="Arial"/>
              <a:buNone/>
              <a:defRPr/>
            </a:pPr>
            <a:r>
              <a:rPr sz="1600" b="0">
                <a:latin typeface="Avenir Medium"/>
                <a:ea typeface="Avenir Medium"/>
                <a:cs typeface="Avenir Medium"/>
              </a:rPr>
              <a:t>1M =&gt; 1T comparisons - impossible</a:t>
            </a:r>
            <a:endParaRPr sz="2000" b="0">
              <a:latin typeface="Avenir Medium"/>
              <a:ea typeface="Avenir Medium"/>
              <a:cs typeface="Avenir Medium"/>
            </a:endParaRPr>
          </a:p>
          <a:p>
            <a:pPr marL="457200" lvl="1" indent="0">
              <a:lnSpc>
                <a:spcPct val="100000"/>
              </a:lnSpc>
              <a:spcBef>
                <a:spcPts val="999"/>
              </a:spcBef>
              <a:spcAft>
                <a:spcPts val="0"/>
              </a:spcAft>
              <a:buFont typeface="Arial"/>
              <a:buNone/>
              <a:defRPr/>
            </a:pPr>
            <a:r>
              <a:rPr sz="1600" b="0">
                <a:latin typeface="Avenir Medium"/>
                <a:ea typeface="Avenir Medium"/>
                <a:cs typeface="Avenir Medium"/>
              </a:rPr>
              <a:t>1B =&gt; 1Quintillion – oh dear</a:t>
            </a:r>
            <a:endParaRPr sz="2000" b="0">
              <a:latin typeface="Avenir Medium"/>
              <a:ea typeface="Avenir Medium"/>
              <a:cs typeface="Avenir Medium"/>
            </a:endParaRPr>
          </a:p>
        </p:txBody>
      </p:sp>
      <p:sp>
        <p:nvSpPr>
          <p:cNvPr id="247884263" name=""/>
          <p:cNvSpPr/>
          <p:nvPr/>
        </p:nvSpPr>
        <p:spPr bwMode="auto">
          <a:xfrm rot="0" flipH="0" flipV="0">
            <a:off x="6668633" y="5892209"/>
            <a:ext cx="166133" cy="16613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62472651" name=""/>
          <p:cNvSpPr txBox="1"/>
          <p:nvPr/>
        </p:nvSpPr>
        <p:spPr bwMode="auto">
          <a:xfrm rot="0" flipH="0" flipV="0">
            <a:off x="6221342" y="6176962"/>
            <a:ext cx="1060715" cy="366119"/>
          </a:xfrm>
          <a:prstGeom prst="rect">
            <a:avLst/>
          </a:prstGeom>
          <a:noFill/>
        </p:spPr>
        <p:txBody>
          <a:bodyPr vertOverflow="overflow" horzOverflow="overflow" vert="horz" wrap="none" lIns="91440" tIns="45720" rIns="91440" bIns="45720" numCol="1" spcCol="0" rtlCol="0" fromWordArt="0" anchor="t" anchorCtr="0" forceAA="0" upright="0" compatLnSpc="0">
            <a:spAutoFit/>
          </a:bodyPr>
          <a:p>
            <a:pPr>
              <a:defRPr/>
            </a:pPr>
            <a:r>
              <a:rPr/>
              <a:t>100x100</a:t>
            </a:r>
            <a:endParaRPr/>
          </a:p>
        </p:txBody>
      </p:sp>
      <p:sp>
        <p:nvSpPr>
          <p:cNvPr id="1625532392" name=""/>
          <p:cNvSpPr txBox="1"/>
          <p:nvPr/>
        </p:nvSpPr>
        <p:spPr bwMode="auto">
          <a:xfrm rot="0" flipH="0" flipV="0">
            <a:off x="7377470" y="6176962"/>
            <a:ext cx="1442011" cy="366119"/>
          </a:xfrm>
          <a:prstGeom prst="rect">
            <a:avLst/>
          </a:prstGeom>
          <a:noFill/>
        </p:spPr>
        <p:txBody>
          <a:bodyPr vertOverflow="overflow" horzOverflow="overflow" vert="horz" wrap="none" lIns="91440" tIns="45720" rIns="91440" bIns="45720" numCol="1" spcCol="0" rtlCol="0" fromWordArt="0" anchor="t" anchorCtr="0" forceAA="0" upright="0" compatLnSpc="0">
            <a:spAutoFit/>
          </a:bodyPr>
          <a:p>
            <a:pPr>
              <a:defRPr/>
            </a:pPr>
            <a:r>
              <a:rPr/>
              <a:t>1,000x1,000</a:t>
            </a:r>
            <a:endParaRPr/>
          </a:p>
        </p:txBody>
      </p:sp>
      <p:sp>
        <p:nvSpPr>
          <p:cNvPr id="646457769" name=""/>
          <p:cNvSpPr txBox="1"/>
          <p:nvPr/>
        </p:nvSpPr>
        <p:spPr bwMode="auto">
          <a:xfrm rot="0" flipH="0" flipV="0">
            <a:off x="9657516" y="6176962"/>
            <a:ext cx="1696282" cy="366119"/>
          </a:xfrm>
          <a:prstGeom prst="rect">
            <a:avLst/>
          </a:prstGeom>
          <a:noFill/>
        </p:spPr>
        <p:txBody>
          <a:bodyPr vertOverflow="overflow" horzOverflow="overflow" vert="horz" wrap="none" lIns="91440" tIns="45720" rIns="91440" bIns="45720" numCol="1" spcCol="0" rtlCol="0" fromWordArt="0" anchor="t" anchorCtr="0" forceAA="0" upright="0" compatLnSpc="0">
            <a:spAutoFit/>
          </a:bodyPr>
          <a:p>
            <a:pPr>
              <a:defRPr/>
            </a:pPr>
            <a:r>
              <a:rPr/>
              <a:t>10,000x10,000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604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84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2472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5532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9832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457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609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08923823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>
                <a:latin typeface="Avenir Black"/>
                <a:ea typeface="Avenir Black"/>
                <a:cs typeface="Avenir Black"/>
              </a:rPr>
              <a:t>Solution: Blocking</a:t>
            </a:r>
            <a:endParaRPr>
              <a:latin typeface="Avenir Black"/>
              <a:cs typeface="Avenir Black"/>
            </a:endParaRPr>
          </a:p>
        </p:txBody>
      </p:sp>
      <p:sp>
        <p:nvSpPr>
          <p:cNvPr id="1071222811" name="Content Placeholder 2"/>
          <p:cNvSpPr>
            <a:spLocks noGrp="1"/>
          </p:cNvSpPr>
          <p:nvPr>
            <p:ph sz="half" idx="1"/>
          </p:nvPr>
        </p:nvSpPr>
        <p:spPr bwMode="auto"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normAutofit/>
          </a:bodyPr>
          <a:lstStyle/>
          <a:p>
            <a:pPr>
              <a:lnSpc>
                <a:spcPct val="100000"/>
              </a:lnSpc>
              <a:spcBef>
                <a:spcPts val="999"/>
              </a:spcBef>
              <a:spcAft>
                <a:spcPts val="0"/>
              </a:spcAft>
              <a:defRPr/>
            </a:pPr>
            <a:r>
              <a:rPr sz="2000" b="1">
                <a:latin typeface="Avenir Medium"/>
                <a:ea typeface="Avenir Medium"/>
                <a:cs typeface="Avenir Medium"/>
              </a:rPr>
              <a:t>If we can’t do all comparisons</a:t>
            </a:r>
            <a:r>
              <a:rPr sz="2000">
                <a:latin typeface="Avenir Medium"/>
                <a:ea typeface="Avenir Medium"/>
                <a:cs typeface="Avenir Medium"/>
              </a:rPr>
              <a:t>: we need a way to home-in on those that are more likely — without false pos or neg.</a:t>
            </a:r>
            <a:endParaRPr sz="2000">
              <a:latin typeface="Avenir Medium"/>
              <a:ea typeface="Avenir Medium"/>
              <a:cs typeface="Avenir Medium"/>
            </a:endParaRPr>
          </a:p>
          <a:p>
            <a:pPr>
              <a:lnSpc>
                <a:spcPct val="100000"/>
              </a:lnSpc>
              <a:spcBef>
                <a:spcPts val="999"/>
              </a:spcBef>
              <a:spcAft>
                <a:spcPts val="0"/>
              </a:spcAft>
              <a:defRPr/>
            </a:pPr>
            <a:r>
              <a:rPr sz="2000" b="1">
                <a:latin typeface="Avenir Medium"/>
                <a:ea typeface="Avenir Medium"/>
                <a:cs typeface="Avenir Medium"/>
              </a:rPr>
              <a:t>Create candidate groups</a:t>
            </a:r>
            <a:r>
              <a:rPr sz="2000">
                <a:latin typeface="Avenir Medium"/>
                <a:ea typeface="Avenir Medium"/>
                <a:cs typeface="Avenir Medium"/>
              </a:rPr>
              <a:t>: Only compare records with the same:</a:t>
            </a:r>
            <a:endParaRPr sz="2000">
              <a:latin typeface="Avenir Medium"/>
              <a:ea typeface="Avenir Medium"/>
              <a:cs typeface="Avenir Medium"/>
            </a:endParaRPr>
          </a:p>
          <a:p>
            <a:pPr lvl="1">
              <a:lnSpc>
                <a:spcPct val="100000"/>
              </a:lnSpc>
              <a:spcBef>
                <a:spcPts val="999"/>
              </a:spcBef>
              <a:spcAft>
                <a:spcPts val="0"/>
              </a:spcAft>
              <a:defRPr/>
            </a:pPr>
            <a:r>
              <a:rPr sz="1600" b="1">
                <a:latin typeface="Avenir Medium"/>
                <a:ea typeface="Avenir Medium"/>
                <a:cs typeface="Avenir Medium"/>
              </a:rPr>
              <a:t>Postcode outcode</a:t>
            </a:r>
            <a:r>
              <a:rPr sz="1600">
                <a:latin typeface="Avenir Medium"/>
                <a:ea typeface="Avenir Medium"/>
                <a:cs typeface="Avenir Medium"/>
              </a:rPr>
              <a:t>: E.g. ‘SW12”</a:t>
            </a:r>
            <a:endParaRPr sz="1600">
              <a:latin typeface="Avenir Medium"/>
              <a:ea typeface="Avenir Medium"/>
              <a:cs typeface="Avenir Medium"/>
            </a:endParaRPr>
          </a:p>
          <a:p>
            <a:pPr lvl="1">
              <a:lnSpc>
                <a:spcPct val="100000"/>
              </a:lnSpc>
              <a:spcBef>
                <a:spcPts val="999"/>
              </a:spcBef>
              <a:spcAft>
                <a:spcPts val="0"/>
              </a:spcAft>
              <a:defRPr/>
            </a:pPr>
            <a:r>
              <a:rPr sz="1600" b="1">
                <a:latin typeface="Avenir Medium"/>
                <a:ea typeface="Avenir Medium"/>
                <a:cs typeface="Avenir Medium"/>
              </a:rPr>
              <a:t>Email domain:</a:t>
            </a:r>
            <a:r>
              <a:rPr sz="1600">
                <a:latin typeface="Avenir Medium"/>
                <a:ea typeface="Avenir Medium"/>
                <a:cs typeface="Avenir Medium"/>
              </a:rPr>
              <a:t> </a:t>
            </a:r>
            <a:r>
              <a:rPr sz="1600">
                <a:latin typeface="Avenir Medium"/>
                <a:ea typeface="Avenir Medium"/>
                <a:cs typeface="Avenir Medium"/>
              </a:rPr>
              <a:t>E.g. “example.com”</a:t>
            </a:r>
            <a:endParaRPr sz="2000">
              <a:latin typeface="Avenir Medium"/>
              <a:ea typeface="Avenir Medium"/>
              <a:cs typeface="Avenir Medium"/>
            </a:endParaRPr>
          </a:p>
          <a:p>
            <a:pPr lvl="1">
              <a:lnSpc>
                <a:spcPct val="100000"/>
              </a:lnSpc>
              <a:spcBef>
                <a:spcPts val="999"/>
              </a:spcBef>
              <a:spcAft>
                <a:spcPts val="0"/>
              </a:spcAft>
              <a:defRPr/>
            </a:pPr>
            <a:r>
              <a:rPr sz="1600" b="1">
                <a:latin typeface="Avenir Medium"/>
                <a:ea typeface="Avenir Medium"/>
                <a:cs typeface="Avenir Medium"/>
              </a:rPr>
              <a:t>Surname (part or whole):</a:t>
            </a:r>
            <a:r>
              <a:rPr sz="1600">
                <a:latin typeface="Avenir Medium"/>
                <a:ea typeface="Avenir Medium"/>
                <a:cs typeface="Avenir Medium"/>
              </a:rPr>
              <a:t> “Smith” or “Smi”</a:t>
            </a:r>
            <a:endParaRPr sz="2000">
              <a:latin typeface="Avenir Medium"/>
              <a:ea typeface="Avenir Medium"/>
              <a:cs typeface="Avenir Medium"/>
            </a:endParaRPr>
          </a:p>
          <a:p>
            <a:pPr lvl="1">
              <a:lnSpc>
                <a:spcPct val="100000"/>
              </a:lnSpc>
              <a:spcBef>
                <a:spcPts val="999"/>
              </a:spcBef>
              <a:spcAft>
                <a:spcPts val="0"/>
              </a:spcAft>
              <a:defRPr/>
            </a:pPr>
            <a:r>
              <a:rPr sz="1600" b="1">
                <a:latin typeface="Avenir Medium"/>
                <a:ea typeface="Avenir Medium"/>
                <a:cs typeface="Avenir Medium"/>
              </a:rPr>
              <a:t>Phone prefix</a:t>
            </a:r>
            <a:r>
              <a:rPr sz="1600">
                <a:latin typeface="Avenir Medium"/>
                <a:ea typeface="Avenir Medium"/>
                <a:cs typeface="Avenir Medium"/>
              </a:rPr>
              <a:t>: </a:t>
            </a:r>
            <a:r>
              <a:rPr sz="1600">
                <a:latin typeface="Avenir Medium"/>
                <a:ea typeface="Avenir Medium"/>
                <a:cs typeface="Avenir Medium"/>
              </a:rPr>
              <a:t>“01432”</a:t>
            </a:r>
            <a:endParaRPr sz="1600">
              <a:latin typeface="Avenir Medium"/>
              <a:ea typeface="Avenir Medium"/>
              <a:cs typeface="Avenir Medium"/>
            </a:endParaRPr>
          </a:p>
          <a:p>
            <a:pPr lvl="1">
              <a:lnSpc>
                <a:spcPct val="100000"/>
              </a:lnSpc>
              <a:spcBef>
                <a:spcPts val="999"/>
              </a:spcBef>
              <a:spcAft>
                <a:spcPts val="0"/>
              </a:spcAft>
              <a:defRPr/>
            </a:pPr>
            <a:r>
              <a:rPr sz="1600">
                <a:latin typeface="Avenir Medium"/>
                <a:ea typeface="Avenir Medium"/>
                <a:cs typeface="Avenir Medium"/>
              </a:rPr>
              <a:t>Perhaps combine, e.g: </a:t>
            </a:r>
            <a:r>
              <a:rPr sz="1600" b="1">
                <a:latin typeface="Avenir Medium"/>
                <a:ea typeface="Avenir Medium"/>
                <a:cs typeface="Avenir Medium"/>
              </a:rPr>
              <a:t>name + DoB</a:t>
            </a:r>
            <a:endParaRPr sz="1600">
              <a:latin typeface="Avenir Medium"/>
              <a:ea typeface="Avenir Medium"/>
              <a:cs typeface="Avenir Medium"/>
            </a:endParaRPr>
          </a:p>
          <a:p>
            <a:pPr lvl="0">
              <a:lnSpc>
                <a:spcPct val="100000"/>
              </a:lnSpc>
              <a:spcBef>
                <a:spcPts val="999"/>
              </a:spcBef>
              <a:spcAft>
                <a:spcPts val="0"/>
              </a:spcAft>
              <a:defRPr/>
            </a:pPr>
            <a:r>
              <a:rPr sz="2000">
                <a:latin typeface="Avenir Medium"/>
                <a:ea typeface="Avenir Medium"/>
                <a:cs typeface="Avenir Medium"/>
              </a:rPr>
              <a:t>Examine all candidate groups</a:t>
            </a:r>
            <a:endParaRPr sz="2000">
              <a:latin typeface="Avenir Medium"/>
              <a:ea typeface="Avenir Medium"/>
              <a:cs typeface="Avenir Medium"/>
            </a:endParaRPr>
          </a:p>
        </p:txBody>
      </p:sp>
      <p:sp>
        <p:nvSpPr>
          <p:cNvPr id="614362786" name=""/>
          <p:cNvSpPr txBox="1"/>
          <p:nvPr/>
        </p:nvSpPr>
        <p:spPr bwMode="auto">
          <a:xfrm rot="0" flipH="0" flipV="0">
            <a:off x="7621133" y="2303720"/>
            <a:ext cx="4021561" cy="2560679"/>
          </a:xfrm>
          <a:prstGeom prst="rect">
            <a:avLst/>
          </a:prstGeom>
          <a:noFill/>
        </p:spPr>
        <p:txBody>
          <a:bodyPr vertOverflow="overflow" horzOverflow="overflow" vert="horz" wrap="none" lIns="91440" tIns="45720" rIns="91440" bIns="45720" numCol="1" spcCol="0" rtlCol="0" fromWordArt="0" anchor="t" anchorCtr="0" forceAA="0" upright="0" compatLnSpc="0">
            <a:spAutoFit/>
          </a:bodyPr>
          <a:p>
            <a:pPr>
              <a:defRPr/>
            </a:pPr>
            <a:r>
              <a:rPr b="1"/>
              <a:t>Analogy</a:t>
            </a:r>
            <a:r>
              <a:rPr/>
              <a:t>:</a:t>
            </a:r>
            <a:endParaRPr/>
          </a:p>
          <a:p>
            <a:pPr>
              <a:defRPr/>
            </a:pPr>
            <a:endParaRPr/>
          </a:p>
          <a:p>
            <a:pPr>
              <a:defRPr/>
            </a:pPr>
            <a:r>
              <a:rPr/>
              <a:t>If you were looking for a friend in </a:t>
            </a:r>
            <a:endParaRPr/>
          </a:p>
          <a:p>
            <a:pPr>
              <a:defRPr/>
            </a:pPr>
            <a:r>
              <a:rPr/>
              <a:t>London, you wouldn’t check every</a:t>
            </a:r>
            <a:endParaRPr/>
          </a:p>
          <a:p>
            <a:pPr>
              <a:defRPr/>
            </a:pPr>
            <a:r>
              <a:rPr/>
              <a:t>human on earth, you’d look for people</a:t>
            </a:r>
            <a:endParaRPr/>
          </a:p>
          <a:p>
            <a:pPr marL="283879" indent="-283879">
              <a:buFont typeface="Arial"/>
              <a:buChar char="–"/>
              <a:defRPr/>
            </a:pPr>
            <a:r>
              <a:rPr/>
              <a:t>in the UK</a:t>
            </a:r>
            <a:endParaRPr/>
          </a:p>
          <a:p>
            <a:pPr marL="283879" indent="-283879">
              <a:buFont typeface="Arial"/>
              <a:buChar char="–"/>
              <a:defRPr/>
            </a:pPr>
            <a:r>
              <a:rPr/>
              <a:t>with a similar surname</a:t>
            </a:r>
            <a:endParaRPr/>
          </a:p>
          <a:p>
            <a:pPr marL="283879" indent="-283879">
              <a:buFont typeface="Arial"/>
              <a:buChar char="–"/>
              <a:defRPr/>
            </a:pPr>
            <a:r>
              <a:rPr/>
              <a:t>about the right age</a:t>
            </a:r>
            <a:endParaRPr/>
          </a:p>
          <a:p>
            <a:pPr marL="283879" indent="-283879">
              <a:buFont typeface="Arial"/>
              <a:buChar char="–"/>
              <a:defRPr/>
            </a:pPr>
            <a:r>
              <a:rPr/>
              <a:t>etc.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1222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45326051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>
                <a:latin typeface="Avenir Black"/>
                <a:ea typeface="Avenir Black"/>
                <a:cs typeface="Avenir Black"/>
              </a:rPr>
              <a:t>Existing Systems</a:t>
            </a:r>
            <a:endParaRPr>
              <a:latin typeface="Avenir Black"/>
              <a:cs typeface="Avenir Black"/>
            </a:endParaRPr>
          </a:p>
        </p:txBody>
      </p:sp>
      <p:sp>
        <p:nvSpPr>
          <p:cNvPr id="1807402111" name="Content Placeholder 2"/>
          <p:cNvSpPr>
            <a:spLocks noGrp="1"/>
          </p:cNvSpPr>
          <p:nvPr>
            <p:ph sz="half" idx="1"/>
          </p:nvPr>
        </p:nvSpPr>
        <p:spPr bwMode="auto"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normAutofit/>
          </a:bodyPr>
          <a:lstStyle/>
          <a:p>
            <a:pPr>
              <a:lnSpc>
                <a:spcPct val="100000"/>
              </a:lnSpc>
              <a:spcBef>
                <a:spcPts val="999"/>
              </a:spcBef>
              <a:spcAft>
                <a:spcPts val="0"/>
              </a:spcAft>
              <a:defRPr/>
            </a:pPr>
            <a:r>
              <a:rPr sz="2000" b="1">
                <a:latin typeface="Avenir Medium"/>
                <a:ea typeface="Avenir Medium"/>
                <a:cs typeface="Avenir Medium"/>
              </a:rPr>
              <a:t>Clearly ER is a complex undertaking</a:t>
            </a:r>
            <a:r>
              <a:rPr sz="2000">
                <a:latin typeface="Avenir Medium"/>
                <a:ea typeface="Avenir Medium"/>
                <a:cs typeface="Avenir Medium"/>
              </a:rPr>
              <a:t>: there are established systems.</a:t>
            </a:r>
            <a:endParaRPr sz="2000">
              <a:latin typeface="Avenir Medium"/>
              <a:ea typeface="Avenir Medium"/>
              <a:cs typeface="Avenir Medium"/>
            </a:endParaRPr>
          </a:p>
          <a:p>
            <a:pPr lvl="1">
              <a:lnSpc>
                <a:spcPct val="100000"/>
              </a:lnSpc>
              <a:spcBef>
                <a:spcPts val="999"/>
              </a:spcBef>
              <a:spcAft>
                <a:spcPts val="0"/>
              </a:spcAft>
              <a:defRPr/>
            </a:pPr>
            <a:r>
              <a:rPr sz="1600" b="1">
                <a:latin typeface="Avenir Medium"/>
                <a:ea typeface="Avenir Medium"/>
                <a:cs typeface="Avenir Medium"/>
              </a:rPr>
              <a:t>Senzing</a:t>
            </a:r>
            <a:r>
              <a:rPr sz="1600">
                <a:latin typeface="Avenir Medium"/>
                <a:ea typeface="Avenir Medium"/>
                <a:cs typeface="Avenir Medium"/>
              </a:rPr>
              <a:t>: Used across UK Gov and elsewhere. A ‘black box’ solution for many users. Good name matching beyond what you might expect.</a:t>
            </a:r>
            <a:endParaRPr sz="1600">
              <a:latin typeface="Avenir Medium"/>
              <a:ea typeface="Avenir Medium"/>
              <a:cs typeface="Avenir Medium"/>
            </a:endParaRPr>
          </a:p>
          <a:p>
            <a:pPr lvl="1">
              <a:lnSpc>
                <a:spcPct val="100000"/>
              </a:lnSpc>
              <a:spcBef>
                <a:spcPts val="999"/>
              </a:spcBef>
              <a:spcAft>
                <a:spcPts val="0"/>
              </a:spcAft>
              <a:defRPr/>
            </a:pPr>
            <a:r>
              <a:rPr sz="1600" b="1">
                <a:latin typeface="Avenir Medium"/>
                <a:ea typeface="Avenir Medium"/>
                <a:cs typeface="Avenir Medium"/>
              </a:rPr>
              <a:t>Splink</a:t>
            </a:r>
            <a:r>
              <a:rPr sz="1600">
                <a:latin typeface="Avenir Medium"/>
                <a:ea typeface="Avenir Medium"/>
                <a:cs typeface="Avenir Medium"/>
              </a:rPr>
              <a:t>: from MoJ. More of a </a:t>
            </a:r>
            <a:r>
              <a:rPr sz="1600">
                <a:latin typeface="Avenir Medium"/>
                <a:ea typeface="Avenir Medium"/>
                <a:cs typeface="Avenir Medium"/>
              </a:rPr>
              <a:t>‘lego’ approach that needs expertise to put together, but highly effective and fast.</a:t>
            </a:r>
            <a:endParaRPr sz="1600">
              <a:latin typeface="Avenir Medium"/>
              <a:ea typeface="Avenir Medium"/>
              <a:cs typeface="Avenir Medium"/>
            </a:endParaRPr>
          </a:p>
          <a:p>
            <a:pPr lvl="1">
              <a:lnSpc>
                <a:spcPct val="100000"/>
              </a:lnSpc>
              <a:spcBef>
                <a:spcPts val="999"/>
              </a:spcBef>
              <a:spcAft>
                <a:spcPts val="0"/>
              </a:spcAft>
              <a:defRPr/>
            </a:pPr>
            <a:r>
              <a:rPr sz="1600" b="1">
                <a:latin typeface="Avenir Medium"/>
                <a:ea typeface="Avenir Medium"/>
                <a:cs typeface="Avenir Medium"/>
              </a:rPr>
              <a:t>Quantexa</a:t>
            </a:r>
            <a:r>
              <a:rPr sz="1600">
                <a:latin typeface="Avenir Medium"/>
                <a:ea typeface="Avenir Medium"/>
                <a:cs typeface="Avenir Medium"/>
              </a:rPr>
              <a:t>: Big in fin crime and intel. Its network visualisations are a big feature. </a:t>
            </a:r>
            <a:endParaRPr sz="1600">
              <a:latin typeface="Avenir Medium"/>
              <a:ea typeface="Avenir Medium"/>
              <a:cs typeface="Avenir Medium"/>
            </a:endParaRPr>
          </a:p>
          <a:p>
            <a:pPr lvl="1">
              <a:lnSpc>
                <a:spcPct val="100000"/>
              </a:lnSpc>
              <a:spcBef>
                <a:spcPts val="999"/>
              </a:spcBef>
              <a:spcAft>
                <a:spcPts val="0"/>
              </a:spcAft>
              <a:defRPr/>
            </a:pPr>
            <a:r>
              <a:rPr sz="1600" b="1">
                <a:latin typeface="Avenir Medium"/>
                <a:ea typeface="Avenir Medium"/>
                <a:cs typeface="Avenir Medium"/>
              </a:rPr>
              <a:t>Palantir</a:t>
            </a:r>
            <a:r>
              <a:rPr sz="1600">
                <a:latin typeface="Avenir Medium"/>
                <a:ea typeface="Avenir Medium"/>
                <a:cs typeface="Avenir Medium"/>
              </a:rPr>
              <a:t>: ER is fundamental to Foundry and Gotham. I question how good it really is...</a:t>
            </a:r>
            <a:endParaRPr sz="1600">
              <a:latin typeface="Avenir Medium"/>
              <a:ea typeface="Avenir Medium"/>
              <a:cs typeface="Avenir Medium"/>
            </a:endParaRPr>
          </a:p>
          <a:p>
            <a:pPr lvl="1">
              <a:lnSpc>
                <a:spcPct val="100000"/>
              </a:lnSpc>
              <a:spcBef>
                <a:spcPts val="999"/>
              </a:spcBef>
              <a:spcAft>
                <a:spcPts val="0"/>
              </a:spcAft>
              <a:defRPr/>
            </a:pPr>
            <a:r>
              <a:rPr sz="1600" b="1">
                <a:latin typeface="Avenir Medium"/>
                <a:ea typeface="Avenir Medium"/>
                <a:cs typeface="Avenir Medium"/>
              </a:rPr>
              <a:t>Me</a:t>
            </a:r>
            <a:r>
              <a:rPr sz="1600">
                <a:latin typeface="Avenir Medium"/>
                <a:ea typeface="Avenir Medium"/>
                <a:cs typeface="Avenir Medium"/>
              </a:rPr>
              <a:t>!</a:t>
            </a:r>
            <a:r>
              <a:rPr sz="1600">
                <a:latin typeface="Avenir Medium"/>
                <a:ea typeface="Avenir Medium"/>
                <a:cs typeface="Avenir Medium"/>
              </a:rPr>
              <a:t> Stuff I do for consulting.</a:t>
            </a:r>
            <a:endParaRPr sz="2000">
              <a:latin typeface="Avenir Medium"/>
              <a:ea typeface="Avenir Medium"/>
              <a:cs typeface="Avenir Medium"/>
            </a:endParaRPr>
          </a:p>
        </p:txBody>
      </p:sp>
      <p:sp>
        <p:nvSpPr>
          <p:cNvPr id="38461741" name=""/>
          <p:cNvSpPr txBox="1"/>
          <p:nvPr/>
        </p:nvSpPr>
        <p:spPr bwMode="auto">
          <a:xfrm rot="0" flipH="0" flipV="0">
            <a:off x="7122731" y="2525231"/>
            <a:ext cx="4340121" cy="283499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spAutoFit/>
          </a:bodyPr>
          <a:p>
            <a:pPr>
              <a:defRPr/>
            </a:pPr>
            <a:r>
              <a:rPr b="1"/>
              <a:t>Bespoke?</a:t>
            </a:r>
            <a:endParaRPr/>
          </a:p>
          <a:p>
            <a:pPr marL="283878" indent="-283878">
              <a:buFont typeface="Arial"/>
              <a:buChar char="–"/>
              <a:defRPr/>
            </a:pPr>
            <a:r>
              <a:rPr/>
              <a:t>You would not believe the number of organisations who think they can build their own ER system.</a:t>
            </a:r>
            <a:endParaRPr/>
          </a:p>
          <a:p>
            <a:pPr marL="283878" indent="-283878">
              <a:buFont typeface="Arial"/>
              <a:buChar char="–"/>
              <a:defRPr/>
            </a:pPr>
            <a:r>
              <a:rPr/>
              <a:t>Almost certainly they cannot. </a:t>
            </a:r>
            <a:endParaRPr/>
          </a:p>
          <a:p>
            <a:pPr marL="283878" indent="-283878">
              <a:buFont typeface="Arial"/>
              <a:buChar char="–"/>
              <a:defRPr/>
            </a:pPr>
            <a:r>
              <a:rPr/>
              <a:t>As you have seen it’s highly complex</a:t>
            </a:r>
            <a:endParaRPr/>
          </a:p>
          <a:p>
            <a:pPr marL="283878" indent="-283878">
              <a:buFont typeface="Arial"/>
              <a:buChar char="–"/>
              <a:defRPr/>
            </a:pPr>
            <a:r>
              <a:rPr/>
              <a:t>But actually, it’s way worse, with many edge cases.</a:t>
            </a:r>
            <a:endParaRPr/>
          </a:p>
          <a:p>
            <a:pPr marL="283878" indent="-283878">
              <a:buFont typeface="Arial"/>
              <a:buChar char="–"/>
              <a:defRPr/>
            </a:pPr>
            <a:r>
              <a:rPr/>
              <a:t>It’s cheaper to buy in an existing solution (just avoid Palantir, IMO!)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7402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61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10</Slides>
  <Notes>10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Theme 1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7</cp:revision>
  <dcterms:modified xsi:type="dcterms:W3CDTF">2026-06-28T20:06:35Z</dcterms:modified>
</cp:coreProperties>
</file>